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4" r:id="rId3"/>
    <p:sldId id="325" r:id="rId4"/>
    <p:sldId id="326" r:id="rId5"/>
    <p:sldId id="327" r:id="rId6"/>
    <p:sldId id="328" r:id="rId7"/>
    <p:sldId id="329" r:id="rId8"/>
    <p:sldId id="292" r:id="rId9"/>
    <p:sldId id="331" r:id="rId10"/>
    <p:sldId id="334" r:id="rId11"/>
    <p:sldId id="335" r:id="rId12"/>
    <p:sldId id="333" r:id="rId13"/>
    <p:sldId id="265" r:id="rId14"/>
    <p:sldId id="291" r:id="rId15"/>
    <p:sldId id="267" r:id="rId16"/>
    <p:sldId id="283" r:id="rId17"/>
    <p:sldId id="268" r:id="rId18"/>
    <p:sldId id="279" r:id="rId19"/>
    <p:sldId id="280" r:id="rId20"/>
    <p:sldId id="282" r:id="rId21"/>
    <p:sldId id="296" r:id="rId22"/>
    <p:sldId id="284" r:id="rId23"/>
    <p:sldId id="285" r:id="rId24"/>
    <p:sldId id="286" r:id="rId25"/>
    <p:sldId id="287" r:id="rId26"/>
    <p:sldId id="288" r:id="rId27"/>
    <p:sldId id="290" r:id="rId28"/>
    <p:sldId id="289" r:id="rId29"/>
    <p:sldId id="293" r:id="rId30"/>
    <p:sldId id="294" r:id="rId31"/>
    <p:sldId id="295" r:id="rId32"/>
    <p:sldId id="297" r:id="rId33"/>
    <p:sldId id="299" r:id="rId34"/>
    <p:sldId id="301" r:id="rId35"/>
    <p:sldId id="308" r:id="rId36"/>
    <p:sldId id="336" r:id="rId37"/>
    <p:sldId id="310" r:id="rId38"/>
    <p:sldId id="311" r:id="rId39"/>
    <p:sldId id="337" r:id="rId40"/>
    <p:sldId id="313" r:id="rId41"/>
    <p:sldId id="312" r:id="rId42"/>
    <p:sldId id="314" r:id="rId43"/>
    <p:sldId id="338" r:id="rId44"/>
    <p:sldId id="316" r:id="rId45"/>
    <p:sldId id="317" r:id="rId46"/>
    <p:sldId id="318" r:id="rId47"/>
    <p:sldId id="319" r:id="rId48"/>
    <p:sldId id="339" r:id="rId49"/>
    <p:sldId id="340" r:id="rId50"/>
    <p:sldId id="341" r:id="rId51"/>
    <p:sldId id="320" r:id="rId52"/>
    <p:sldId id="343" r:id="rId53"/>
    <p:sldId id="321" r:id="rId54"/>
    <p:sldId id="302" r:id="rId55"/>
    <p:sldId id="3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33677-B6CE-A9DF-9DCF-C3185037A1E5}" v="654" dt="2021-12-22T04:05:06.095"/>
    <p1510:client id="{17F56CF0-D449-4F4B-B502-439903D685DB}" v="65" dt="2021-12-21T14:27:47.674"/>
    <p1510:client id="{7FED01B9-7B50-C2A1-E99F-73E8CDD07F9C}" v="1017" dt="2021-12-21T15:27:09.405"/>
    <p1510:client id="{91DE4943-C999-7451-21B9-4BBDF1883AEB}" v="1385" dt="2021-12-21T19:52:16.310"/>
    <p1510:client id="{CB28DECD-6B53-49A2-D478-AB8650A852B6}" v="1939" dt="2021-12-21T16:45:24.682"/>
    <p1510:client id="{E70DE954-4CFD-35B8-9028-1EC6194A971D}" v="418" dt="2021-12-21T21:15:02.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72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906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572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80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073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441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65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218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666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725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988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121760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2">
            <a:extLst>
              <a:ext uri="{FF2B5EF4-FFF2-40B4-BE49-F238E27FC236}">
                <a16:creationId xmlns:a16="http://schemas.microsoft.com/office/drawing/2014/main" id="{D94F5940-5DE3-43F1-A870-7C2BDFB95C23}"/>
              </a:ext>
            </a:extLst>
          </p:cNvPr>
          <p:cNvPicPr>
            <a:picLocks noChangeAspect="1"/>
          </p:cNvPicPr>
          <p:nvPr/>
        </p:nvPicPr>
        <p:blipFill rotWithShape="1">
          <a:blip r:embed="rId2"/>
          <a:srcRect t="7579" b="2060"/>
          <a:stretch/>
        </p:blipFill>
        <p:spPr>
          <a:xfrm>
            <a:off x="-3047" y="10"/>
            <a:ext cx="12191999" cy="6857990"/>
          </a:xfrm>
          <a:prstGeom prst="rect">
            <a:avLst/>
          </a:prstGeom>
        </p:spPr>
      </p:pic>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1" dirty="0">
                <a:solidFill>
                  <a:srgbClr val="FFFFFF"/>
                </a:solidFill>
                <a:cs typeface="Calibri Light"/>
              </a:rPr>
              <a:t>REVIEW-03</a:t>
            </a:r>
            <a:endParaRPr lang="en-US" sz="5200" b="1" i="1" dirty="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sz="4000" b="1" i="1" dirty="0">
                <a:solidFill>
                  <a:srgbClr val="FFFFFF"/>
                </a:solidFill>
                <a:cs typeface="Calibri"/>
              </a:rPr>
              <a:t>GROUP 2 – ONLINE BANKING SYSTEM</a:t>
            </a:r>
            <a:endParaRPr lang="en-US" sz="4000" b="1" i="1" dirty="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2104236" y="3830501"/>
            <a:ext cx="7844789" cy="1430463"/>
          </a:xfrm>
        </p:spPr>
        <p:txBody>
          <a:bodyPr anchor="t">
            <a:noAutofit/>
          </a:bodyPr>
          <a:lstStyle/>
          <a:p>
            <a:r>
              <a:rPr lang="en-US" sz="5400" b="1" i="1" u="sng" dirty="0">
                <a:latin typeface="Calibri Light"/>
                <a:cs typeface="Calibri Light"/>
              </a:rPr>
              <a:t>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12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864786-8B21-43FE-8964-124B42A02022}"/>
              </a:ext>
            </a:extLst>
          </p:cNvPr>
          <p:cNvSpPr>
            <a:spLocks noGrp="1"/>
          </p:cNvSpPr>
          <p:nvPr>
            <p:ph type="title"/>
          </p:nvPr>
        </p:nvSpPr>
        <p:spPr>
          <a:xfrm>
            <a:off x="2052736" y="212752"/>
            <a:ext cx="8535954" cy="405363"/>
          </a:xfrm>
        </p:spPr>
        <p:txBody>
          <a:bodyPr>
            <a:normAutofit fontScale="90000"/>
          </a:bodyPr>
          <a:lstStyle/>
          <a:p>
            <a:r>
              <a:rPr lang="en-US" dirty="0"/>
              <a:t>                     </a:t>
            </a:r>
            <a:r>
              <a:rPr lang="en-US" sz="3100" b="1" dirty="0">
                <a:solidFill>
                  <a:schemeClr val="accent1"/>
                </a:solidFill>
                <a:latin typeface="Bookman Old Style"/>
                <a:cs typeface="Calibri Light"/>
              </a:rPr>
              <a:t>ER Diagram</a:t>
            </a:r>
            <a:endParaRPr lang="en-IN" sz="3100" b="1" dirty="0">
              <a:solidFill>
                <a:schemeClr val="accent1"/>
              </a:solidFill>
              <a:latin typeface="Bookman Old Style"/>
              <a:cs typeface="Calibri Light"/>
            </a:endParaRPr>
          </a:p>
        </p:txBody>
      </p:sp>
      <p:pic>
        <p:nvPicPr>
          <p:cNvPr id="6" name="Picture 5">
            <a:extLst>
              <a:ext uri="{FF2B5EF4-FFF2-40B4-BE49-F238E27FC236}">
                <a16:creationId xmlns:a16="http://schemas.microsoft.com/office/drawing/2014/main" id="{DC522BD3-429A-4F93-9240-830D60652DEF}"/>
              </a:ext>
            </a:extLst>
          </p:cNvPr>
          <p:cNvPicPr>
            <a:picLocks noChangeAspect="1"/>
          </p:cNvPicPr>
          <p:nvPr/>
        </p:nvPicPr>
        <p:blipFill>
          <a:blip r:embed="rId2"/>
          <a:stretch>
            <a:fillRect/>
          </a:stretch>
        </p:blipFill>
        <p:spPr>
          <a:xfrm>
            <a:off x="998376" y="618115"/>
            <a:ext cx="10364755" cy="6083826"/>
          </a:xfrm>
          <a:prstGeom prst="rect">
            <a:avLst/>
          </a:prstGeom>
        </p:spPr>
      </p:pic>
    </p:spTree>
    <p:extLst>
      <p:ext uri="{BB962C8B-B14F-4D97-AF65-F5344CB8AC3E}">
        <p14:creationId xmlns:p14="http://schemas.microsoft.com/office/powerpoint/2010/main" val="368392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339126" y="3843082"/>
            <a:ext cx="7844789" cy="1430463"/>
          </a:xfrm>
        </p:spPr>
        <p:txBody>
          <a:bodyPr anchor="t">
            <a:noAutofit/>
          </a:bodyPr>
          <a:lstStyle/>
          <a:p>
            <a:r>
              <a:rPr lang="en-US" sz="5400" b="1" i="1" u="sng" dirty="0">
                <a:latin typeface="Calibri Light"/>
                <a:cs typeface="Calibri Light"/>
              </a:rPr>
              <a:t>ENHANCED 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985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 schematic&#10;&#10;Description automatically generated">
            <a:extLst>
              <a:ext uri="{FF2B5EF4-FFF2-40B4-BE49-F238E27FC236}">
                <a16:creationId xmlns:a16="http://schemas.microsoft.com/office/drawing/2014/main" id="{E48D570A-E336-4C28-B7B2-2E54FA23E836}"/>
              </a:ext>
            </a:extLst>
          </p:cNvPr>
          <p:cNvPicPr>
            <a:picLocks noGrp="1" noChangeAspect="1"/>
          </p:cNvPicPr>
          <p:nvPr>
            <p:ph idx="1"/>
          </p:nvPr>
        </p:nvPicPr>
        <p:blipFill>
          <a:blip r:embed="rId2"/>
          <a:stretch>
            <a:fillRect/>
          </a:stretch>
        </p:blipFill>
        <p:spPr>
          <a:xfrm>
            <a:off x="3285931" y="690558"/>
            <a:ext cx="5620138" cy="5719477"/>
          </a:xfrm>
        </p:spPr>
      </p:pic>
      <p:sp>
        <p:nvSpPr>
          <p:cNvPr id="4" name="Title 8">
            <a:extLst>
              <a:ext uri="{FF2B5EF4-FFF2-40B4-BE49-F238E27FC236}">
                <a16:creationId xmlns:a16="http://schemas.microsoft.com/office/drawing/2014/main" id="{E4966D35-4E85-4356-B3BD-C831E130F234}"/>
              </a:ext>
            </a:extLst>
          </p:cNvPr>
          <p:cNvSpPr>
            <a:spLocks noGrp="1"/>
          </p:cNvSpPr>
          <p:nvPr>
            <p:ph type="title"/>
          </p:nvPr>
        </p:nvSpPr>
        <p:spPr>
          <a:xfrm>
            <a:off x="2052736" y="212752"/>
            <a:ext cx="8535954" cy="405363"/>
          </a:xfrm>
        </p:spPr>
        <p:txBody>
          <a:bodyPr>
            <a:normAutofit fontScale="90000"/>
          </a:bodyPr>
          <a:lstStyle/>
          <a:p>
            <a:r>
              <a:rPr lang="en-US" dirty="0"/>
              <a:t>              </a:t>
            </a:r>
            <a:r>
              <a:rPr lang="en-US" sz="3100" b="1" dirty="0">
                <a:solidFill>
                  <a:schemeClr val="accent1"/>
                </a:solidFill>
                <a:latin typeface="Bookman Old Style"/>
                <a:cs typeface="Calibri Light"/>
              </a:rPr>
              <a:t>Extended ER Diagram</a:t>
            </a:r>
            <a:endParaRPr lang="en-IN" sz="3100" b="1" dirty="0">
              <a:solidFill>
                <a:schemeClr val="accent1"/>
              </a:solidFill>
              <a:latin typeface="Bookman Old Style"/>
              <a:cs typeface="Calibri Light"/>
            </a:endParaRPr>
          </a:p>
        </p:txBody>
      </p:sp>
    </p:spTree>
    <p:extLst>
      <p:ext uri="{BB962C8B-B14F-4D97-AF65-F5344CB8AC3E}">
        <p14:creationId xmlns:p14="http://schemas.microsoft.com/office/powerpoint/2010/main" val="1259202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59C12-1F6B-4B69-A6F2-5E4E061CC280}"/>
              </a:ext>
            </a:extLst>
          </p:cNvPr>
          <p:cNvSpPr>
            <a:spLocks noGrp="1"/>
          </p:cNvSpPr>
          <p:nvPr>
            <p:ph type="title"/>
          </p:nvPr>
        </p:nvSpPr>
        <p:spPr>
          <a:xfrm>
            <a:off x="1725345" y="4010096"/>
            <a:ext cx="6550434" cy="1722736"/>
          </a:xfrm>
        </p:spPr>
        <p:txBody>
          <a:bodyPr anchor="t">
            <a:normAutofit/>
          </a:bodyPr>
          <a:lstStyle/>
          <a:p>
            <a:r>
              <a:rPr lang="en-US" sz="5800" b="1" i="1" u="sng">
                <a:cs typeface="Calibri Light"/>
              </a:rPr>
              <a:t>NORMALISATION</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859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A53FD-60C0-476E-A5C4-2C26C0308589}"/>
              </a:ext>
            </a:extLst>
          </p:cNvPr>
          <p:cNvSpPr>
            <a:spLocks noGrp="1"/>
          </p:cNvSpPr>
          <p:nvPr>
            <p:ph idx="1"/>
          </p:nvPr>
        </p:nvSpPr>
        <p:spPr>
          <a:xfrm>
            <a:off x="838200" y="440171"/>
            <a:ext cx="10515600" cy="5736792"/>
          </a:xfrm>
        </p:spPr>
        <p:txBody>
          <a:bodyPr vert="horz" lIns="91440" tIns="45720" rIns="91440" bIns="45720" rtlCol="0" anchor="t">
            <a:normAutofit/>
          </a:bodyPr>
          <a:lstStyle/>
          <a:p>
            <a:pPr marL="0" indent="0">
              <a:buNone/>
            </a:pPr>
            <a:endParaRPr lang="en-US" sz="2000" dirty="0">
              <a:latin typeface="Times New Roman"/>
              <a:cs typeface="Times New Roman"/>
            </a:endParaRPr>
          </a:p>
          <a:p>
            <a:pPr marL="0" indent="0">
              <a:buNone/>
            </a:pPr>
            <a:r>
              <a:rPr lang="en-US" dirty="0">
                <a:latin typeface="Times New Roman"/>
                <a:cs typeface="Times New Roman"/>
              </a:rPr>
              <a:t>TABLES </a:t>
            </a:r>
            <a:r>
              <a:rPr lang="en-US" u="sng" dirty="0">
                <a:latin typeface="Times New Roman"/>
                <a:cs typeface="Times New Roman"/>
              </a:rPr>
              <a:t>BEFORE</a:t>
            </a:r>
            <a:r>
              <a:rPr lang="en-US" dirty="0">
                <a:latin typeface="Times New Roman"/>
                <a:cs typeface="Times New Roman"/>
              </a:rPr>
              <a:t> NORMALISATION:</a:t>
            </a:r>
            <a:endParaRPr lang="en-US" dirty="0">
              <a:solidFill>
                <a:srgbClr val="FFFFFF"/>
              </a:solidFill>
              <a:latin typeface="Calibri" panose="020F0502020204030204"/>
              <a:cs typeface="Calibri" panose="020F0502020204030204"/>
            </a:endParaRPr>
          </a:p>
          <a:p>
            <a:pPr marL="0" indent="0">
              <a:buNone/>
            </a:pPr>
            <a:endParaRPr lang="en-US" sz="2000" dirty="0">
              <a:solidFill>
                <a:srgbClr val="FFFFFF"/>
              </a:solidFill>
              <a:latin typeface="Times New Roman"/>
              <a:cs typeface="Times New Roman"/>
            </a:endParaRPr>
          </a:p>
          <a:p>
            <a:pPr marL="457200" indent="-457200"/>
            <a:r>
              <a:rPr lang="en-US" sz="2000" b="1" dirty="0">
                <a:solidFill>
                  <a:schemeClr val="accent1"/>
                </a:solidFill>
                <a:latin typeface="Times New Roman"/>
                <a:cs typeface="Times New Roman"/>
              </a:rPr>
              <a:t>ADMINISTRATOR</a:t>
            </a:r>
            <a:r>
              <a:rPr lang="en-US" sz="2400" b="1" dirty="0">
                <a:solidFill>
                  <a:schemeClr val="accent1"/>
                </a:solidFill>
                <a:latin typeface="Times New Roman"/>
                <a:cs typeface="Times New Roman"/>
              </a:rPr>
              <a:t> </a:t>
            </a:r>
            <a:r>
              <a:rPr lang="en-US" sz="2400" dirty="0">
                <a:latin typeface="Times New Roman"/>
                <a:cs typeface="Times New Roman"/>
              </a:rPr>
              <a:t> </a:t>
            </a:r>
            <a:r>
              <a:rPr lang="en-US" sz="1800" dirty="0">
                <a:latin typeface="Times New Roman"/>
                <a:ea typeface="+mn-lt"/>
                <a:cs typeface="+mn-lt"/>
              </a:rPr>
              <a:t>(</a:t>
            </a:r>
            <a:r>
              <a:rPr lang="en-US" sz="1800"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a:t>
            </a:r>
            <a:endParaRPr lang="en-US" dirty="0">
              <a:latin typeface="Calibri" panose="020F0502020204030204"/>
              <a:ea typeface="+mn-lt"/>
              <a:cs typeface="+mn-lt"/>
            </a:endParaRPr>
          </a:p>
          <a:p>
            <a:pPr marL="0" indent="0">
              <a:buNone/>
            </a:pP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Emp_DOB,Emp_Designation</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a:t>
            </a:r>
            <a:endParaRPr lang="en-US" dirty="0">
              <a:cs typeface="Calibri"/>
            </a:endParaRPr>
          </a:p>
          <a:p>
            <a:pPr marL="457200" indent="-457200">
              <a:lnSpc>
                <a:spcPct val="100000"/>
              </a:lnSpc>
            </a:pPr>
            <a:r>
              <a:rPr lang="en-US" sz="2000" b="1" dirty="0">
                <a:solidFill>
                  <a:schemeClr val="accent1"/>
                </a:solidFill>
                <a:latin typeface="Times New Roman"/>
                <a:cs typeface="Times New Roman"/>
              </a:rPr>
              <a:t>CUSTOMER</a:t>
            </a:r>
            <a:r>
              <a:rPr lang="en-US" sz="2400" dirty="0">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Customer_lastName,Customer_Gender</a:t>
            </a:r>
            <a:r>
              <a:rPr lang="en-US" sz="1800" dirty="0">
                <a:latin typeface="Times New Roman"/>
                <a:ea typeface="+mn-lt"/>
                <a:cs typeface="+mn-lt"/>
              </a:rPr>
              <a:t>, DOB, </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State,City</a:t>
            </a:r>
            <a:r>
              <a:rPr lang="en-US" sz="1800" dirty="0">
                <a:latin typeface="Times New Roman"/>
                <a:ea typeface="+mn-lt"/>
                <a:cs typeface="+mn-lt"/>
              </a:rPr>
              <a:t>,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Zip_code,Email_Id</a:t>
            </a:r>
            <a:r>
              <a:rPr lang="en-US" sz="1800" dirty="0">
                <a:latin typeface="Times New Roman"/>
                <a:ea typeface="+mn-lt"/>
                <a:cs typeface="+mn-lt"/>
              </a:rPr>
              <a:t>, </a:t>
            </a:r>
          </a:p>
          <a:p>
            <a:pPr marL="0" indent="0">
              <a:lnSpc>
                <a:spcPct val="100000"/>
              </a:lnSpc>
              <a:buNone/>
            </a:pPr>
            <a:r>
              <a:rPr lang="en-US" sz="1800" dirty="0">
                <a:latin typeface="Times New Roman"/>
                <a:ea typeface="+mn-lt"/>
                <a:cs typeface="+mn-lt"/>
              </a:rPr>
              <a:t>                                    Mobile_no1,Mobile_no2, </a:t>
            </a:r>
            <a:r>
              <a:rPr lang="en-US" sz="1800" dirty="0" err="1">
                <a:latin typeface="Times New Roman"/>
                <a:ea typeface="+mn-lt"/>
                <a:cs typeface="+mn-lt"/>
              </a:rPr>
              <a:t>UserLoginID</a:t>
            </a:r>
            <a:r>
              <a:rPr lang="en-US" sz="1800" dirty="0">
                <a:latin typeface="Times New Roman"/>
                <a:ea typeface="+mn-lt"/>
                <a:cs typeface="+mn-lt"/>
              </a:rPr>
              <a:t>)</a:t>
            </a:r>
          </a:p>
          <a:p>
            <a:pPr marL="457200" indent="-457200">
              <a:lnSpc>
                <a:spcPct val="100000"/>
              </a:lnSpc>
            </a:pPr>
            <a:r>
              <a:rPr lang="en-US" sz="2000" b="1" dirty="0">
                <a:solidFill>
                  <a:schemeClr val="accent1"/>
                </a:solidFill>
                <a:latin typeface="Times New Roman"/>
                <a:cs typeface="Times New Roman"/>
              </a:rPr>
              <a:t>REGISTRATION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Mobile_no1) </a:t>
            </a:r>
          </a:p>
          <a:p>
            <a:pPr marL="457200" indent="-457200"/>
            <a:r>
              <a:rPr lang="en-US" sz="2000" b="1" dirty="0">
                <a:solidFill>
                  <a:schemeClr val="accent1"/>
                </a:solidFill>
                <a:latin typeface="Times New Roman"/>
                <a:cs typeface="Times New Roman"/>
              </a:rPr>
              <a:t>LOGIN-ACCOUNT </a:t>
            </a:r>
            <a:r>
              <a:rPr lang="en-US" sz="1800" dirty="0">
                <a:latin typeface="Times New Roman"/>
                <a:ea typeface="+mn-lt"/>
                <a:cs typeface="+mn-lt"/>
              </a:rPr>
              <a:t>(</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p>
          <a:p>
            <a:pPr marL="342900" indent="-342900"/>
            <a:r>
              <a:rPr lang="en-US" sz="1800" b="1" dirty="0">
                <a:solidFill>
                  <a:schemeClr val="accent1"/>
                </a:solidFill>
                <a:latin typeface="Times New Roman"/>
                <a:cs typeface="Times New Roman"/>
              </a:rPr>
              <a:t>   USERLOGINS</a:t>
            </a:r>
            <a:r>
              <a:rPr lang="en-US" sz="1800" dirty="0">
                <a:latin typeface="Times New Roman"/>
                <a:cs typeface="Times New Roman"/>
              </a:rPr>
              <a:t> (</a:t>
            </a:r>
            <a:r>
              <a:rPr lang="en-US" sz="1800" dirty="0" err="1">
                <a:latin typeface="Times New Roman"/>
                <a:cs typeface="Times New Roman"/>
              </a:rPr>
              <a:t>UserLoginID</a:t>
            </a:r>
            <a:r>
              <a:rPr lang="en-US" sz="1800" dirty="0">
                <a:latin typeface="Times New Roman"/>
                <a:cs typeface="Times New Roman"/>
              </a:rPr>
              <a:t>, </a:t>
            </a:r>
            <a:r>
              <a:rPr lang="en-US" sz="1800" dirty="0" err="1">
                <a:latin typeface="Times New Roman"/>
                <a:cs typeface="Times New Roman"/>
              </a:rPr>
              <a:t>UserName</a:t>
            </a:r>
            <a:r>
              <a:rPr lang="en-US" sz="1800" dirty="0">
                <a:latin typeface="Times New Roman"/>
                <a:cs typeface="Times New Roman"/>
              </a:rPr>
              <a:t>, Password) </a:t>
            </a:r>
            <a:endParaRPr lang="en-US" dirty="0">
              <a:cs typeface="Calibri" panose="020F0502020204030204"/>
            </a:endParaRPr>
          </a:p>
          <a:p>
            <a:pPr marL="0" indent="0">
              <a:buNone/>
            </a:pPr>
            <a:endParaRPr lang="en-US" sz="1800" dirty="0">
              <a:latin typeface="Times New Roman"/>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20931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74E9-3E28-4F65-A41B-3D6FB256FFD5}"/>
              </a:ext>
            </a:extLst>
          </p:cNvPr>
          <p:cNvSpPr>
            <a:spLocks noGrp="1"/>
          </p:cNvSpPr>
          <p:nvPr>
            <p:ph idx="1"/>
          </p:nvPr>
        </p:nvSpPr>
        <p:spPr>
          <a:xfrm>
            <a:off x="806887" y="792230"/>
            <a:ext cx="11747324" cy="6261554"/>
          </a:xfrm>
        </p:spPr>
        <p:txBody>
          <a:bodyPr vert="horz" lIns="91440" tIns="45720" rIns="91440" bIns="45720" rtlCol="0" anchor="t">
            <a:normAutofit/>
          </a:bodyPr>
          <a:lstStyle/>
          <a:p>
            <a:pPr marL="0" indent="0">
              <a:buNone/>
            </a:pPr>
            <a:endParaRPr lang="en-US" sz="2000" b="1">
              <a:solidFill>
                <a:schemeClr val="accent1"/>
              </a:solidFill>
              <a:latin typeface="Times New Roman"/>
              <a:cs typeface="Times New Roman"/>
            </a:endParaRPr>
          </a:p>
          <a:p>
            <a:pPr marL="0" indent="0">
              <a:buNone/>
            </a:pPr>
            <a:endParaRPr lang="en-US" sz="2000" b="1">
              <a:solidFill>
                <a:schemeClr val="accent1"/>
              </a:solidFill>
              <a:latin typeface="Times New Roman"/>
              <a:cs typeface="Times New Roman"/>
            </a:endParaRPr>
          </a:p>
          <a:p>
            <a:pPr marL="342900" indent="-342900"/>
            <a:r>
              <a:rPr lang="en-US" sz="2000" b="1">
                <a:solidFill>
                  <a:schemeClr val="accent1"/>
                </a:solidFill>
                <a:latin typeface="Times New Roman"/>
                <a:cs typeface="Times New Roman"/>
              </a:rPr>
              <a:t>SECURITYANSWERS </a:t>
            </a:r>
            <a:r>
              <a:rPr lang="en-US" sz="1800">
                <a:latin typeface="Times New Roman"/>
                <a:ea typeface="+mn-lt"/>
                <a:cs typeface="+mn-lt"/>
              </a:rPr>
              <a:t>(</a:t>
            </a:r>
            <a:r>
              <a:rPr lang="en-US" sz="1800" err="1">
                <a:latin typeface="Times New Roman"/>
                <a:ea typeface="+mn-lt"/>
                <a:cs typeface="+mn-lt"/>
              </a:rPr>
              <a:t>UserLoginID</a:t>
            </a:r>
            <a:r>
              <a:rPr lang="en-US" sz="1800">
                <a:latin typeface="Times New Roman"/>
                <a:ea typeface="+mn-lt"/>
                <a:cs typeface="+mn-lt"/>
              </a:rPr>
              <a:t>, </a:t>
            </a:r>
            <a:r>
              <a:rPr lang="en-US" sz="1800" err="1">
                <a:latin typeface="Times New Roman"/>
                <a:ea typeface="+mn-lt"/>
                <a:cs typeface="+mn-lt"/>
              </a:rPr>
              <a:t>Security_Ans</a:t>
            </a:r>
            <a:r>
              <a:rPr lang="en-US" sz="1800">
                <a:latin typeface="Times New Roman"/>
                <a:ea typeface="+mn-lt"/>
                <a:cs typeface="+mn-lt"/>
              </a:rPr>
              <a:t>, </a:t>
            </a:r>
            <a:r>
              <a:rPr lang="en-US" sz="1800" err="1">
                <a:latin typeface="Times New Roman"/>
                <a:ea typeface="+mn-lt"/>
                <a:cs typeface="+mn-lt"/>
              </a:rPr>
              <a:t>Security_QuestID</a:t>
            </a:r>
            <a:r>
              <a:rPr lang="en-US" sz="1800">
                <a:latin typeface="Times New Roman"/>
                <a:ea typeface="+mn-lt"/>
                <a:cs typeface="+mn-lt"/>
              </a:rPr>
              <a:t>)</a:t>
            </a:r>
            <a:endParaRPr lang="en-US">
              <a:cs typeface="Calibri" panose="020F0502020204030204"/>
            </a:endParaRPr>
          </a:p>
          <a:p>
            <a:pPr marL="342900" indent="-342900"/>
            <a:r>
              <a:rPr lang="en-US" sz="2000" b="1">
                <a:solidFill>
                  <a:schemeClr val="accent1"/>
                </a:solidFill>
                <a:latin typeface="Times New Roman"/>
                <a:ea typeface="+mn-lt"/>
                <a:cs typeface="Times New Roman"/>
              </a:rPr>
              <a:t>SECURITYQUESTIONS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Security_QuestID</a:t>
            </a:r>
            <a:r>
              <a:rPr lang="en-US" sz="1800">
                <a:latin typeface="Times New Roman"/>
                <a:ea typeface="+mn-lt"/>
                <a:cs typeface="Times New Roman"/>
              </a:rPr>
              <a:t>, </a:t>
            </a:r>
            <a:r>
              <a:rPr lang="en-US" sz="1800" err="1">
                <a:latin typeface="Times New Roman"/>
                <a:ea typeface="+mn-lt"/>
                <a:cs typeface="Times New Roman"/>
              </a:rPr>
              <a:t>Security_Questions</a:t>
            </a:r>
            <a:r>
              <a:rPr lang="en-US" sz="1800">
                <a:latin typeface="Times New Roman"/>
                <a:ea typeface="+mn-lt"/>
                <a:cs typeface="Times New Roman"/>
              </a:rPr>
              <a:t>) </a:t>
            </a:r>
            <a:endParaRPr lang="en-US" sz="1800">
              <a:latin typeface="Times New Roman"/>
              <a:ea typeface="+mn-lt"/>
              <a:cs typeface="+mn-lt"/>
            </a:endParaRPr>
          </a:p>
          <a:p>
            <a:pPr marL="342900" indent="-342900"/>
            <a:r>
              <a:rPr lang="en-US" sz="2000" b="1">
                <a:solidFill>
                  <a:schemeClr val="accent1"/>
                </a:solidFill>
                <a:latin typeface="Times New Roman"/>
                <a:ea typeface="+mn-lt"/>
                <a:cs typeface="Times New Roman"/>
              </a:rPr>
              <a:t>TRANSACTION  </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TransactionID</a:t>
            </a:r>
            <a:r>
              <a:rPr lang="en-US" sz="1800">
                <a:latin typeface="Times New Roman"/>
                <a:ea typeface="+mn-lt"/>
                <a:cs typeface="Times New Roman"/>
              </a:rPr>
              <a:t>, </a:t>
            </a:r>
            <a:r>
              <a:rPr lang="en-US" sz="1800" err="1">
                <a:latin typeface="Times New Roman"/>
                <a:ea typeface="+mn-lt"/>
                <a:cs typeface="Times New Roman"/>
              </a:rPr>
              <a:t>TransactionDate</a:t>
            </a:r>
            <a:r>
              <a:rPr lang="en-US" sz="1800">
                <a:latin typeface="Times New Roman"/>
                <a:ea typeface="+mn-lt"/>
                <a:cs typeface="Times New Roman"/>
              </a:rPr>
              <a:t>, </a:t>
            </a:r>
            <a:r>
              <a:rPr lang="en-US" sz="1800" err="1">
                <a:latin typeface="Times New Roman"/>
                <a:ea typeface="+mn-lt"/>
                <a:cs typeface="Times New Roman"/>
              </a:rPr>
              <a:t>TransactionTime</a:t>
            </a:r>
            <a:r>
              <a:rPr lang="en-US" sz="1800">
                <a:latin typeface="Times New Roman"/>
                <a:ea typeface="+mn-lt"/>
                <a:cs typeface="Times New Roman"/>
              </a:rPr>
              <a:t>,  </a:t>
            </a:r>
            <a:r>
              <a:rPr lang="en-US" sz="1800" err="1">
                <a:latin typeface="Times New Roman"/>
                <a:ea typeface="+mn-lt"/>
                <a:cs typeface="Times New Roman"/>
              </a:rPr>
              <a:t>TransactionType</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TransactionAmount</a:t>
            </a:r>
            <a:r>
              <a:rPr lang="en-US" sz="1800">
                <a:latin typeface="Times New Roman"/>
                <a:ea typeface="+mn-lt"/>
                <a:cs typeface="Times New Roman"/>
              </a:rPr>
              <a:t>,  </a:t>
            </a:r>
            <a:r>
              <a:rPr lang="en-US" sz="1800" err="1">
                <a:latin typeface="Times New Roman"/>
                <a:ea typeface="+mn-lt"/>
                <a:cs typeface="Times New Roman"/>
              </a:rPr>
              <a:t>NewBalance</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Customer_id</a:t>
            </a:r>
            <a:r>
              <a:rPr lang="en-US" sz="1800">
                <a:latin typeface="Times New Roman"/>
                <a:ea typeface="+mn-lt"/>
                <a:cs typeface="Times New Roman"/>
              </a:rPr>
              <a:t>, </a:t>
            </a:r>
            <a:r>
              <a:rPr lang="en-US" sz="1800" err="1">
                <a:latin typeface="Times New Roman"/>
                <a:ea typeface="+mn-lt"/>
                <a:cs typeface="Times New Roman"/>
              </a:rPr>
              <a:t>UserLoginID</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WithdrawalCount</a:t>
            </a:r>
            <a:r>
              <a:rPr lang="en-US" sz="1800">
                <a:latin typeface="Times New Roman"/>
                <a:ea typeface="+mn-lt"/>
                <a:cs typeface="Times New Roman"/>
              </a:rPr>
              <a:t>,</a:t>
            </a:r>
            <a:r>
              <a:rPr lang="en-US" sz="1800">
                <a:solidFill>
                  <a:srgbClr val="FFFFFF"/>
                </a:solidFill>
                <a:latin typeface="Times New Roman"/>
                <a:ea typeface="+mn-lt"/>
                <a:cs typeface="Times New Roman"/>
              </a:rPr>
              <a:t> </a:t>
            </a:r>
            <a:r>
              <a:rPr lang="en-US" sz="1800" err="1">
                <a:latin typeface="Times New Roman"/>
                <a:ea typeface="+mn-lt"/>
                <a:cs typeface="Times New Roman"/>
              </a:rPr>
              <a:t>DepositCount</a:t>
            </a:r>
            <a:r>
              <a:rPr lang="en-US" sz="1800">
                <a:latin typeface="Times New Roman"/>
                <a:ea typeface="+mn-lt"/>
                <a:cs typeface="Times New Roman"/>
              </a:rPr>
              <a:t>)</a:t>
            </a:r>
            <a:endParaRPr lang="en-US">
              <a:solidFill>
                <a:schemeClr val="accent1"/>
              </a:solidFill>
              <a:latin typeface="Calibri" panose="020F0502020204030204"/>
              <a:ea typeface="+mn-lt"/>
              <a:cs typeface="Calibri"/>
            </a:endParaRPr>
          </a:p>
          <a:p>
            <a:pPr marL="342900" indent="-342900"/>
            <a:r>
              <a:rPr lang="en-US" sz="2000" b="1">
                <a:solidFill>
                  <a:schemeClr val="accent1"/>
                </a:solidFill>
                <a:latin typeface="Times New Roman"/>
                <a:ea typeface="+mn-lt"/>
                <a:cs typeface="Times New Roman"/>
              </a:rPr>
              <a:t>LOAN-DETAILS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LoanNumber</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LoanAmount</a:t>
            </a:r>
            <a:r>
              <a:rPr lang="en-US" sz="1800">
                <a:latin typeface="Times New Roman"/>
                <a:ea typeface="+mn-lt"/>
                <a:cs typeface="Times New Roman"/>
              </a:rPr>
              <a:t>, </a:t>
            </a:r>
            <a:r>
              <a:rPr lang="en-US" sz="1800" err="1">
                <a:latin typeface="Times New Roman"/>
                <a:ea typeface="+mn-lt"/>
                <a:cs typeface="Times New Roman"/>
              </a:rPr>
              <a:t>InterestRate</a:t>
            </a:r>
            <a:r>
              <a:rPr lang="en-US" sz="1800">
                <a:latin typeface="Times New Roman"/>
                <a:ea typeface="+mn-lt"/>
                <a:cs typeface="Times New Roman"/>
              </a:rPr>
              <a:t>,  </a:t>
            </a:r>
            <a:r>
              <a:rPr lang="en-US" sz="1800" err="1">
                <a:latin typeface="Times New Roman"/>
                <a:ea typeface="+mn-lt"/>
                <a:cs typeface="Times New Roman"/>
              </a:rPr>
              <a:t>LoanApprovalDate</a:t>
            </a:r>
            <a:r>
              <a:rPr lang="en-US" sz="1800">
                <a:latin typeface="Times New Roman"/>
                <a:ea typeface="+mn-lt"/>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CARD-DETAILS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AccountID</a:t>
            </a:r>
            <a:r>
              <a:rPr lang="en-US" sz="1800">
                <a:latin typeface="Times New Roman"/>
                <a:cs typeface="Times New Roman"/>
              </a:rPr>
              <a:t>, </a:t>
            </a:r>
            <a:r>
              <a:rPr lang="en-US" sz="1800" err="1">
                <a:latin typeface="Times New Roman"/>
                <a:cs typeface="Times New Roman"/>
              </a:rPr>
              <a:t>CardHolder</a:t>
            </a:r>
            <a:r>
              <a:rPr lang="en-US" sz="1800">
                <a:latin typeface="Times New Roman"/>
                <a:cs typeface="Times New Roman"/>
              </a:rPr>
              <a:t>, </a:t>
            </a:r>
            <a:r>
              <a:rPr lang="en-US" sz="1800" err="1">
                <a:latin typeface="Times New Roman"/>
                <a:cs typeface="Times New Roman"/>
              </a:rPr>
              <a:t>CardType</a:t>
            </a:r>
            <a:r>
              <a:rPr lang="en-US" sz="1800">
                <a:latin typeface="Times New Roman"/>
                <a:cs typeface="Times New Roman"/>
              </a:rPr>
              <a:t>, CCV, </a:t>
            </a:r>
            <a:r>
              <a:rPr lang="en-US" sz="1800" err="1">
                <a:latin typeface="Times New Roman"/>
                <a:cs typeface="Times New Roman"/>
              </a:rPr>
              <a:t>ExpirtDate</a:t>
            </a:r>
            <a:r>
              <a:rPr lang="en-US" sz="1800">
                <a:latin typeface="Times New Roman"/>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BILL-PAYMENTS</a:t>
            </a:r>
            <a:r>
              <a:rPr lang="en-US" sz="1800" b="1">
                <a:solidFill>
                  <a:schemeClr val="accent1"/>
                </a:solidFill>
                <a:latin typeface="Times New Roman"/>
                <a:cs typeface="Times New Roman"/>
              </a:rPr>
              <a:t>  </a:t>
            </a:r>
            <a:r>
              <a:rPr lang="en-US" sz="1800">
                <a:latin typeface="Times New Roman"/>
                <a:cs typeface="Times New Roman"/>
              </a:rPr>
              <a:t> (</a:t>
            </a:r>
            <a:r>
              <a:rPr lang="en-US" sz="1800" err="1">
                <a:latin typeface="Times New Roman"/>
                <a:cs typeface="Times New Roman"/>
              </a:rPr>
              <a:t>BillPayment_no</a:t>
            </a:r>
            <a:r>
              <a:rPr lang="en-US" sz="1800">
                <a:latin typeface="Times New Roman"/>
                <a:cs typeface="Times New Roman"/>
              </a:rPr>
              <a:t>, </a:t>
            </a:r>
            <a:r>
              <a:rPr lang="en-US" sz="1800" err="1">
                <a:latin typeface="Times New Roman"/>
                <a:cs typeface="Times New Roman"/>
              </a:rPr>
              <a:t>PaymentType</a:t>
            </a:r>
            <a:r>
              <a:rPr lang="en-US" sz="1800">
                <a:latin typeface="Times New Roman"/>
                <a:cs typeface="Times New Roman"/>
              </a:rPr>
              <a:t>, </a:t>
            </a:r>
            <a:r>
              <a:rPr lang="en-US" sz="1800" err="1">
                <a:latin typeface="Times New Roman"/>
                <a:cs typeface="Times New Roman"/>
              </a:rPr>
              <a:t>PaymentConfirmation</a:t>
            </a:r>
            <a:r>
              <a:rPr lang="en-US" sz="1800">
                <a:latin typeface="Times New Roman"/>
                <a:cs typeface="Times New Roman"/>
              </a:rPr>
              <a:t>,  </a:t>
            </a:r>
            <a:r>
              <a:rPr lang="en-US" sz="1800" err="1">
                <a:latin typeface="Times New Roman"/>
                <a:cs typeface="Times New Roman"/>
              </a:rPr>
              <a:t>PaymentAmount</a:t>
            </a:r>
            <a:r>
              <a:rPr lang="en-US" sz="1800">
                <a:latin typeface="Times New Roman"/>
                <a:cs typeface="Times New Roman"/>
              </a:rPr>
              <a:t>, </a:t>
            </a:r>
            <a:r>
              <a:rPr lang="en-US" sz="1800" err="1">
                <a:latin typeface="Times New Roman"/>
                <a:cs typeface="Times New Roman"/>
              </a:rPr>
              <a:t>Customer_id</a:t>
            </a:r>
            <a:r>
              <a:rPr lang="en-US" sz="1800">
                <a:latin typeface="Times New Roman"/>
                <a:cs typeface="Times New Roman"/>
              </a:rPr>
              <a:t>) </a:t>
            </a:r>
          </a:p>
          <a:p>
            <a:pPr marL="342900" indent="-342900"/>
            <a:r>
              <a:rPr lang="en-US" sz="2000" b="1">
                <a:solidFill>
                  <a:schemeClr val="accent1"/>
                </a:solidFill>
                <a:latin typeface="Times New Roman"/>
                <a:cs typeface="Times New Roman"/>
              </a:rPr>
              <a:t>FAILEDTRANSACTIONLOG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FailedTransaction_errorType</a:t>
            </a:r>
            <a:r>
              <a:rPr lang="en-US" sz="1800">
                <a:latin typeface="Times New Roman"/>
                <a:cs typeface="Times New Roman"/>
              </a:rPr>
              <a:t>,  </a:t>
            </a:r>
            <a:r>
              <a:rPr lang="en-US" sz="1800" err="1">
                <a:latin typeface="Times New Roman"/>
                <a:cs typeface="Times New Roman"/>
              </a:rPr>
              <a:t>FailedTransactionID</a:t>
            </a:r>
            <a:r>
              <a:rPr lang="en-US" sz="1800">
                <a:latin typeface="Times New Roman"/>
                <a:cs typeface="Times New Roman"/>
              </a:rPr>
              <a:t>)                                                                                    </a:t>
            </a:r>
          </a:p>
          <a:p>
            <a:pPr marL="0" indent="0">
              <a:buNone/>
            </a:pPr>
            <a:r>
              <a:rPr lang="en-US" sz="1800">
                <a:latin typeface="Times New Roman"/>
                <a:cs typeface="Times New Roman"/>
              </a:rPr>
              <a:t>                                       </a:t>
            </a:r>
            <a:endParaRPr lang="en-US" sz="1800">
              <a:latin typeface="Times New Roman"/>
              <a:ea typeface="+mn-lt"/>
              <a:cs typeface="Times New Roman"/>
            </a:endParaRPr>
          </a:p>
          <a:p>
            <a:pPr marL="0" indent="0">
              <a:buNone/>
            </a:pPr>
            <a:endParaRPr lang="en-US" sz="1800" b="1">
              <a:solidFill>
                <a:schemeClr val="accent1"/>
              </a:solidFill>
              <a:latin typeface="Times New Roman"/>
              <a:cs typeface="Times New Roman"/>
            </a:endParaRPr>
          </a:p>
          <a:p>
            <a:pPr marL="0" indent="0">
              <a:buNone/>
            </a:pPr>
            <a:endParaRPr lang="en-US" sz="1800">
              <a:solidFill>
                <a:srgbClr val="FFFFFF"/>
              </a:solidFill>
              <a:latin typeface="Times New Roman"/>
              <a:cs typeface="Times New Roman"/>
            </a:endParaRPr>
          </a:p>
          <a:p>
            <a:pPr marL="0" indent="0">
              <a:buNone/>
            </a:pPr>
            <a:r>
              <a:rPr lang="en-US" sz="1800" b="1">
                <a:solidFill>
                  <a:schemeClr val="accent1"/>
                </a:solidFill>
                <a:latin typeface="Times New Roman"/>
                <a:cs typeface="Times New Roman"/>
              </a:rPr>
              <a:t>        </a:t>
            </a:r>
            <a:endParaRPr lang="en-US">
              <a:solidFill>
                <a:schemeClr val="accent1"/>
              </a:solidFill>
              <a:cs typeface="Calibri"/>
            </a:endParaRPr>
          </a:p>
          <a:p>
            <a:pPr marL="0" indent="0">
              <a:buNone/>
            </a:pPr>
            <a:endParaRPr lang="en-US" sz="1800">
              <a:solidFill>
                <a:srgbClr val="FFFFFF"/>
              </a:solidFill>
              <a:latin typeface="Times New Roman"/>
              <a:cs typeface="Times New Roman"/>
            </a:endParaRPr>
          </a:p>
          <a:p>
            <a:pPr marL="0" indent="0">
              <a:buNone/>
            </a:pPr>
            <a:endParaRPr lang="en-US" sz="1800" b="1">
              <a:solidFill>
                <a:srgbClr val="4472C4"/>
              </a:solidFill>
              <a:latin typeface="Times New Roman"/>
              <a:cs typeface="Times New Roman"/>
            </a:endParaRPr>
          </a:p>
          <a:p>
            <a:pPr marL="0" indent="0">
              <a:buNone/>
            </a:pPr>
            <a:endParaRPr lang="en-US" sz="1800" b="1">
              <a:solidFill>
                <a:srgbClr val="4472C4"/>
              </a:solidFill>
              <a:latin typeface="Times New Roman"/>
              <a:cs typeface="Times New Roman"/>
            </a:endParaRPr>
          </a:p>
        </p:txBody>
      </p:sp>
      <p:sp>
        <p:nvSpPr>
          <p:cNvPr id="5" name="Title 1">
            <a:extLst>
              <a:ext uri="{FF2B5EF4-FFF2-40B4-BE49-F238E27FC236}">
                <a16:creationId xmlns:a16="http://schemas.microsoft.com/office/drawing/2014/main" id="{6FAC4109-AB97-40FF-8089-5F14A7E5CBAC}"/>
              </a:ext>
            </a:extLst>
          </p:cNvPr>
          <p:cNvSpPr>
            <a:spLocks noGrp="1"/>
          </p:cNvSpPr>
          <p:nvPr>
            <p:ph type="title"/>
          </p:nvPr>
        </p:nvSpPr>
        <p:spPr>
          <a:xfrm>
            <a:off x="65762" y="239864"/>
            <a:ext cx="10515600" cy="1325563"/>
          </a:xfrm>
        </p:spPr>
        <p:txBody>
          <a:bodyPr/>
          <a:lstStyle/>
          <a:p>
            <a:r>
              <a:rPr lang="en-US" b="1">
                <a:latin typeface="Times New Roman"/>
                <a:cs typeface="Times New Roman"/>
              </a:rPr>
              <a:t>     </a:t>
            </a:r>
            <a:r>
              <a:rPr lang="en-US" sz="4000" b="1">
                <a:latin typeface="Times New Roman"/>
                <a:cs typeface="Times New Roman"/>
              </a:rPr>
              <a:t>CONT.</a:t>
            </a:r>
            <a:endParaRPr lang="en-US" sz="4000"/>
          </a:p>
        </p:txBody>
      </p:sp>
    </p:spTree>
    <p:extLst>
      <p:ext uri="{BB962C8B-B14F-4D97-AF65-F5344CB8AC3E}">
        <p14:creationId xmlns:p14="http://schemas.microsoft.com/office/powerpoint/2010/main" val="314904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15E17-DCA6-4268-A407-DB695DF653C2}"/>
              </a:ext>
            </a:extLst>
          </p:cNvPr>
          <p:cNvSpPr>
            <a:spLocks noGrp="1"/>
          </p:cNvSpPr>
          <p:nvPr>
            <p:ph idx="1"/>
          </p:nvPr>
        </p:nvSpPr>
        <p:spPr>
          <a:xfrm>
            <a:off x="733817" y="474333"/>
            <a:ext cx="10619983" cy="5702630"/>
          </a:xfrm>
        </p:spPr>
        <p:txBody>
          <a:bodyPr vert="horz" lIns="91440" tIns="45720" rIns="91440" bIns="45720" rtlCol="0" anchor="t">
            <a:noAutofit/>
          </a:bodyPr>
          <a:lstStyle/>
          <a:p>
            <a:pPr>
              <a:buNone/>
            </a:pPr>
            <a:r>
              <a:rPr lang="en-US" sz="4000" b="1" dirty="0">
                <a:solidFill>
                  <a:schemeClr val="accent1"/>
                </a:solidFill>
                <a:latin typeface="Times New Roman"/>
                <a:ea typeface="+mn-lt"/>
                <a:cs typeface="+mn-lt"/>
              </a:rPr>
              <a:t>MASTER SCHEMA: </a:t>
            </a:r>
          </a:p>
          <a:p>
            <a:pPr>
              <a:buNone/>
            </a:pPr>
            <a:r>
              <a:rPr lang="en-US" sz="2400" dirty="0">
                <a:latin typeface="Times New Roman"/>
                <a:ea typeface="+mn-lt"/>
                <a:cs typeface="+mn-lt"/>
              </a:rPr>
              <a:t>  </a:t>
            </a:r>
            <a:endParaRPr lang="en-US" sz="2400" dirty="0">
              <a:latin typeface="Times New Roman"/>
              <a:cs typeface="Times New Roman"/>
            </a:endParaRPr>
          </a:p>
          <a:p>
            <a:pPr marL="0" indent="0">
              <a:buNone/>
            </a:pPr>
            <a:r>
              <a:rPr lang="en-US" sz="2400" b="1" dirty="0">
                <a:solidFill>
                  <a:schemeClr val="accent1"/>
                </a:solidFill>
                <a:latin typeface="Times New Roman"/>
                <a:ea typeface="+mn-lt"/>
                <a:cs typeface="+mn-lt"/>
              </a:rPr>
              <a:t>BANK</a:t>
            </a:r>
            <a:r>
              <a:rPr lang="en-US" b="1" dirty="0">
                <a:solidFill>
                  <a:schemeClr val="accent1"/>
                </a:solidFill>
                <a:latin typeface="Times New Roman"/>
                <a:ea typeface="+mn-lt"/>
                <a:cs typeface="+mn-lt"/>
              </a:rPr>
              <a:t> </a:t>
            </a:r>
            <a:r>
              <a:rPr lang="en-US" sz="2400" b="1" dirty="0">
                <a:solidFill>
                  <a:schemeClr val="accent1"/>
                </a:solidFill>
                <a:latin typeface="Times New Roman"/>
                <a:ea typeface="+mn-lt"/>
                <a:cs typeface="+mn-lt"/>
              </a:rPr>
              <a:t>  </a:t>
            </a:r>
            <a:r>
              <a:rPr lang="en-US" sz="2400" dirty="0">
                <a:latin typeface="Times New Roman"/>
                <a:ea typeface="+mn-lt"/>
                <a:cs typeface="+mn-lt"/>
              </a:rPr>
              <a:t>(</a:t>
            </a:r>
            <a:r>
              <a:rPr lang="en-US" sz="2400" dirty="0" err="1">
                <a:latin typeface="Times New Roman"/>
                <a:ea typeface="+mn-lt"/>
                <a:cs typeface="+mn-lt"/>
              </a:rPr>
              <a:t>Emp_id</a:t>
            </a:r>
            <a:r>
              <a:rPr lang="en-US" sz="2400" dirty="0">
                <a:latin typeface="Times New Roman"/>
                <a:ea typeface="+mn-lt"/>
                <a:cs typeface="+mn-lt"/>
              </a:rPr>
              <a:t>, </a:t>
            </a:r>
            <a:r>
              <a:rPr lang="en-US" sz="2400" dirty="0" err="1">
                <a:latin typeface="Times New Roman"/>
                <a:ea typeface="+mn-lt"/>
                <a:cs typeface="+mn-lt"/>
              </a:rPr>
              <a:t>Emp_firstName</a:t>
            </a:r>
            <a:r>
              <a:rPr lang="en-US" sz="2400" dirty="0">
                <a:latin typeface="Times New Roman"/>
                <a:ea typeface="+mn-lt"/>
                <a:cs typeface="+mn-lt"/>
              </a:rPr>
              <a:t>, </a:t>
            </a:r>
            <a:r>
              <a:rPr lang="en-US" sz="2400" dirty="0" err="1">
                <a:latin typeface="Times New Roman"/>
                <a:ea typeface="+mn-lt"/>
                <a:cs typeface="+mn-lt"/>
              </a:rPr>
              <a:t>Emp_lastName</a:t>
            </a:r>
            <a:r>
              <a:rPr lang="en-US" sz="2400" dirty="0">
                <a:latin typeface="Times New Roman"/>
                <a:ea typeface="+mn-lt"/>
                <a:cs typeface="+mn-lt"/>
              </a:rPr>
              <a:t>, </a:t>
            </a:r>
            <a:r>
              <a:rPr lang="en-US" sz="2400" dirty="0" err="1">
                <a:latin typeface="Times New Roman"/>
                <a:ea typeface="+mn-lt"/>
                <a:cs typeface="+mn-lt"/>
              </a:rPr>
              <a:t>Emp_Gender</a:t>
            </a:r>
            <a:r>
              <a:rPr lang="en-US" sz="2400" dirty="0">
                <a:latin typeface="Times New Roman"/>
                <a:ea typeface="+mn-lt"/>
                <a:cs typeface="+mn-lt"/>
              </a:rPr>
              <a:t>, </a:t>
            </a:r>
            <a:r>
              <a:rPr lang="en-US" sz="2400" dirty="0" err="1">
                <a:latin typeface="Times New Roman"/>
                <a:ea typeface="+mn-lt"/>
                <a:cs typeface="+mn-lt"/>
              </a:rPr>
              <a:t>Emp_DOB</a:t>
            </a:r>
            <a:r>
              <a:rPr lang="en-US" sz="2400" dirty="0">
                <a:latin typeface="Times New Roman"/>
                <a:ea typeface="+mn-lt"/>
                <a:cs typeface="+mn-lt"/>
              </a:rPr>
              <a:t>, </a:t>
            </a:r>
            <a:r>
              <a:rPr lang="en-US" sz="2400" dirty="0" err="1">
                <a:latin typeface="Times New Roman"/>
                <a:ea typeface="+mn-lt"/>
                <a:cs typeface="+mn-lt"/>
              </a:rPr>
              <a:t>Emp_Designation</a:t>
            </a:r>
            <a:r>
              <a:rPr lang="en-US" sz="2400" dirty="0">
                <a:latin typeface="Times New Roman"/>
                <a:ea typeface="+mn-lt"/>
                <a:cs typeface="+mn-lt"/>
              </a:rPr>
              <a:t>, </a:t>
            </a:r>
            <a:r>
              <a:rPr lang="en-US" sz="2400" dirty="0" err="1">
                <a:latin typeface="Times New Roman"/>
                <a:ea typeface="+mn-lt"/>
                <a:cs typeface="+mn-lt"/>
              </a:rPr>
              <a:t>Hired_date</a:t>
            </a:r>
            <a:r>
              <a:rPr lang="en-US" sz="2400" dirty="0">
                <a:latin typeface="Times New Roman"/>
                <a:ea typeface="+mn-lt"/>
                <a:cs typeface="+mn-lt"/>
              </a:rPr>
              <a:t>, </a:t>
            </a:r>
            <a:r>
              <a:rPr lang="en-US" sz="2400" dirty="0" err="1">
                <a:latin typeface="Times New Roman"/>
                <a:ea typeface="+mn-lt"/>
                <a:cs typeface="+mn-lt"/>
              </a:rPr>
              <a:t>Emp_workingStatus</a:t>
            </a:r>
            <a:r>
              <a:rPr lang="en-US" sz="2400" dirty="0">
                <a:latin typeface="Times New Roman"/>
                <a:ea typeface="+mn-lt"/>
                <a:cs typeface="+mn-lt"/>
              </a:rPr>
              <a:t>, </a:t>
            </a:r>
            <a:r>
              <a:rPr lang="en-US" sz="2400" dirty="0" err="1">
                <a:latin typeface="Times New Roman"/>
                <a:ea typeface="+mn-lt"/>
                <a:cs typeface="+mn-lt"/>
              </a:rPr>
              <a:t>Emp_Mobile</a:t>
            </a:r>
            <a:r>
              <a:rPr lang="en-US" sz="2400" dirty="0">
                <a:latin typeface="Times New Roman"/>
                <a:ea typeface="+mn-lt"/>
                <a:cs typeface="+mn-lt"/>
              </a:rPr>
              <a:t>, </a:t>
            </a:r>
            <a:r>
              <a:rPr lang="en-US" sz="2400" dirty="0" err="1">
                <a:latin typeface="Times New Roman"/>
                <a:ea typeface="+mn-lt"/>
                <a:cs typeface="+mn-lt"/>
              </a:rPr>
              <a:t>Customer_id</a:t>
            </a:r>
            <a:r>
              <a:rPr lang="en-US" sz="2400" dirty="0">
                <a:latin typeface="Times New Roman"/>
                <a:ea typeface="+mn-lt"/>
                <a:cs typeface="+mn-lt"/>
              </a:rPr>
              <a:t>, </a:t>
            </a:r>
            <a:r>
              <a:rPr lang="en-US" sz="2400" dirty="0" err="1">
                <a:latin typeface="Times New Roman"/>
                <a:ea typeface="+mn-lt"/>
                <a:cs typeface="+mn-lt"/>
              </a:rPr>
              <a:t>AccountID</a:t>
            </a:r>
            <a:r>
              <a:rPr lang="en-US" sz="2400" dirty="0">
                <a:latin typeface="Times New Roman"/>
                <a:ea typeface="+mn-lt"/>
                <a:cs typeface="+mn-lt"/>
              </a:rPr>
              <a:t>, </a:t>
            </a:r>
            <a:r>
              <a:rPr lang="en-US" sz="2400" dirty="0" err="1">
                <a:latin typeface="Times New Roman"/>
                <a:ea typeface="+mn-lt"/>
                <a:cs typeface="+mn-lt"/>
              </a:rPr>
              <a:t>Customer_firstName</a:t>
            </a:r>
            <a:r>
              <a:rPr lang="en-US" sz="2400" dirty="0">
                <a:latin typeface="Times New Roman"/>
                <a:ea typeface="+mn-lt"/>
                <a:cs typeface="+mn-lt"/>
              </a:rPr>
              <a:t>, </a:t>
            </a:r>
            <a:r>
              <a:rPr lang="en-US" sz="2400" dirty="0" err="1">
                <a:latin typeface="Times New Roman"/>
                <a:ea typeface="+mn-lt"/>
                <a:cs typeface="+mn-lt"/>
              </a:rPr>
              <a:t>Customer_lastName</a:t>
            </a:r>
            <a:r>
              <a:rPr lang="en-US" sz="2400" dirty="0">
                <a:latin typeface="Times New Roman"/>
                <a:ea typeface="+mn-lt"/>
                <a:cs typeface="+mn-lt"/>
              </a:rPr>
              <a:t>, </a:t>
            </a:r>
            <a:r>
              <a:rPr lang="en-US" sz="2400" dirty="0" err="1">
                <a:latin typeface="Times New Roman"/>
                <a:ea typeface="+mn-lt"/>
                <a:cs typeface="+mn-lt"/>
              </a:rPr>
              <a:t>Customer_Gender</a:t>
            </a:r>
            <a:r>
              <a:rPr lang="en-US" sz="2400" dirty="0">
                <a:latin typeface="Times New Roman"/>
                <a:ea typeface="+mn-lt"/>
                <a:cs typeface="+mn-lt"/>
              </a:rPr>
              <a:t>, DOB, State, City, </a:t>
            </a:r>
            <a:r>
              <a:rPr lang="en-US" sz="2400" dirty="0" err="1">
                <a:latin typeface="Times New Roman"/>
                <a:ea typeface="+mn-lt"/>
                <a:cs typeface="+mn-lt"/>
              </a:rPr>
              <a:t>Customer_Address</a:t>
            </a:r>
            <a:r>
              <a:rPr lang="en-US" sz="2400" dirty="0">
                <a:latin typeface="Times New Roman"/>
                <a:ea typeface="+mn-lt"/>
                <a:cs typeface="+mn-lt"/>
              </a:rPr>
              <a:t>, </a:t>
            </a:r>
            <a:r>
              <a:rPr lang="en-US" sz="2400" dirty="0" err="1">
                <a:latin typeface="Times New Roman"/>
                <a:ea typeface="+mn-lt"/>
                <a:cs typeface="+mn-lt"/>
              </a:rPr>
              <a:t>Zip_code</a:t>
            </a:r>
            <a:r>
              <a:rPr lang="en-US" sz="2400" dirty="0">
                <a:latin typeface="Times New Roman"/>
                <a:ea typeface="+mn-lt"/>
                <a:cs typeface="+mn-lt"/>
              </a:rPr>
              <a:t>, </a:t>
            </a:r>
            <a:r>
              <a:rPr lang="en-US" sz="2400" dirty="0" err="1">
                <a:latin typeface="Times New Roman"/>
                <a:ea typeface="+mn-lt"/>
                <a:cs typeface="+mn-lt"/>
              </a:rPr>
              <a:t>Email_Id</a:t>
            </a:r>
            <a:r>
              <a:rPr lang="en-US" sz="2400" dirty="0">
                <a:latin typeface="Times New Roman"/>
                <a:ea typeface="+mn-lt"/>
                <a:cs typeface="+mn-lt"/>
              </a:rPr>
              <a:t>, </a:t>
            </a:r>
            <a:r>
              <a:rPr lang="en-US" sz="2400" dirty="0" err="1">
                <a:latin typeface="Times New Roman"/>
                <a:ea typeface="+mn-lt"/>
                <a:cs typeface="+mn-lt"/>
              </a:rPr>
              <a:t>Mobile_no</a:t>
            </a:r>
            <a:r>
              <a:rPr lang="en-US" sz="2400" dirty="0">
                <a:latin typeface="Times New Roman"/>
                <a:ea typeface="+mn-lt"/>
                <a:cs typeface="+mn-lt"/>
              </a:rPr>
              <a:t>, </a:t>
            </a:r>
            <a:r>
              <a:rPr lang="en-US" sz="2400" dirty="0" err="1">
                <a:latin typeface="Times New Roman"/>
                <a:ea typeface="+mn-lt"/>
                <a:cs typeface="+mn-lt"/>
              </a:rPr>
              <a:t>UserLoginID</a:t>
            </a:r>
            <a:r>
              <a:rPr lang="en-US" sz="2400" dirty="0">
                <a:latin typeface="Times New Roman"/>
                <a:ea typeface="+mn-lt"/>
                <a:cs typeface="+mn-lt"/>
              </a:rPr>
              <a:t>, </a:t>
            </a:r>
            <a:r>
              <a:rPr lang="en-US" sz="2400" dirty="0" err="1">
                <a:latin typeface="Times New Roman"/>
                <a:ea typeface="+mn-lt"/>
                <a:cs typeface="+mn-lt"/>
              </a:rPr>
              <a:t>AccountID</a:t>
            </a:r>
            <a:r>
              <a:rPr lang="en-US" sz="2400" dirty="0">
                <a:latin typeface="Times New Roman"/>
                <a:ea typeface="+mn-lt"/>
                <a:cs typeface="+mn-lt"/>
              </a:rPr>
              <a:t>, </a:t>
            </a:r>
            <a:r>
              <a:rPr lang="en-US" sz="2400" dirty="0" err="1">
                <a:latin typeface="Times New Roman"/>
                <a:ea typeface="+mn-lt"/>
                <a:cs typeface="+mn-lt"/>
              </a:rPr>
              <a:t>CurrentBalance</a:t>
            </a:r>
            <a:r>
              <a:rPr lang="en-US" sz="2400" dirty="0">
                <a:latin typeface="Times New Roman"/>
                <a:ea typeface="+mn-lt"/>
                <a:cs typeface="+mn-lt"/>
              </a:rPr>
              <a:t>, </a:t>
            </a:r>
            <a:r>
              <a:rPr lang="en-US" sz="2400" dirty="0" err="1">
                <a:latin typeface="Times New Roman"/>
                <a:ea typeface="+mn-lt"/>
                <a:cs typeface="+mn-lt"/>
              </a:rPr>
              <a:t>AccountType</a:t>
            </a:r>
            <a:r>
              <a:rPr lang="en-US" sz="2400" dirty="0">
                <a:latin typeface="Times New Roman"/>
                <a:ea typeface="+mn-lt"/>
                <a:cs typeface="+mn-lt"/>
              </a:rPr>
              <a:t>, </a:t>
            </a:r>
            <a:r>
              <a:rPr lang="en-US" sz="2400" dirty="0" err="1">
                <a:latin typeface="Times New Roman"/>
                <a:ea typeface="+mn-lt"/>
                <a:cs typeface="+mn-lt"/>
              </a:rPr>
              <a:t>AccountStatus</a:t>
            </a:r>
            <a:r>
              <a:rPr lang="en-US" sz="2400" dirty="0">
                <a:latin typeface="Times New Roman"/>
                <a:ea typeface="+mn-lt"/>
                <a:cs typeface="+mn-lt"/>
              </a:rPr>
              <a:t>, </a:t>
            </a:r>
            <a:r>
              <a:rPr lang="en-US" sz="2400" dirty="0" err="1">
                <a:latin typeface="Times New Roman"/>
                <a:ea typeface="+mn-lt"/>
                <a:cs typeface="+mn-lt"/>
              </a:rPr>
              <a:t>SavingsInterestRate</a:t>
            </a:r>
            <a:r>
              <a:rPr lang="en-US" sz="2400" dirty="0">
                <a:latin typeface="Times New Roman"/>
                <a:ea typeface="+mn-lt"/>
                <a:cs typeface="+mn-lt"/>
              </a:rPr>
              <a:t>, </a:t>
            </a:r>
            <a:r>
              <a:rPr lang="en-US" sz="2400" dirty="0" err="1">
                <a:latin typeface="Times New Roman"/>
                <a:ea typeface="+mn-lt"/>
                <a:cs typeface="+mn-lt"/>
              </a:rPr>
              <a:t>RegisterID</a:t>
            </a:r>
            <a:r>
              <a:rPr lang="en-US" sz="2400" dirty="0">
                <a:latin typeface="Times New Roman"/>
                <a:ea typeface="+mn-lt"/>
                <a:cs typeface="+mn-lt"/>
              </a:rPr>
              <a:t>, </a:t>
            </a:r>
            <a:r>
              <a:rPr lang="en-US" sz="2400" dirty="0" err="1">
                <a:latin typeface="Times New Roman"/>
                <a:ea typeface="+mn-lt"/>
                <a:cs typeface="+mn-lt"/>
              </a:rPr>
              <a:t>UserName</a:t>
            </a:r>
            <a:r>
              <a:rPr lang="en-US" sz="2400" dirty="0">
                <a:latin typeface="Times New Roman"/>
                <a:ea typeface="+mn-lt"/>
                <a:cs typeface="+mn-lt"/>
              </a:rPr>
              <a:t>, Password, </a:t>
            </a:r>
            <a:r>
              <a:rPr lang="en-US" sz="2400" dirty="0" err="1">
                <a:latin typeface="Times New Roman"/>
                <a:ea typeface="+mn-lt"/>
                <a:cs typeface="+mn-lt"/>
              </a:rPr>
              <a:t>Security_Ans</a:t>
            </a:r>
            <a:r>
              <a:rPr lang="en-US" sz="2400" dirty="0">
                <a:latin typeface="Times New Roman"/>
                <a:ea typeface="+mn-lt"/>
                <a:cs typeface="+mn-lt"/>
              </a:rPr>
              <a:t>, </a:t>
            </a:r>
            <a:r>
              <a:rPr lang="en-US" sz="2400" dirty="0" err="1">
                <a:latin typeface="Times New Roman"/>
                <a:ea typeface="+mn-lt"/>
                <a:cs typeface="+mn-lt"/>
              </a:rPr>
              <a:t>Security_QuestID</a:t>
            </a:r>
            <a:r>
              <a:rPr lang="en-US" sz="2400" dirty="0">
                <a:latin typeface="Times New Roman"/>
                <a:ea typeface="+mn-lt"/>
                <a:cs typeface="+mn-lt"/>
              </a:rPr>
              <a:t>, </a:t>
            </a:r>
            <a:r>
              <a:rPr lang="en-US" sz="2400" dirty="0" err="1">
                <a:latin typeface="Times New Roman"/>
                <a:ea typeface="+mn-lt"/>
                <a:cs typeface="+mn-lt"/>
              </a:rPr>
              <a:t>Security_Questions</a:t>
            </a:r>
            <a:r>
              <a:rPr lang="en-US" sz="2400" dirty="0">
                <a:latin typeface="Times New Roman"/>
                <a:ea typeface="+mn-lt"/>
                <a:cs typeface="+mn-lt"/>
              </a:rPr>
              <a:t>, </a:t>
            </a:r>
            <a:r>
              <a:rPr lang="en-US" sz="2400" dirty="0" err="1">
                <a:latin typeface="Times New Roman"/>
                <a:ea typeface="+mn-lt"/>
                <a:cs typeface="+mn-lt"/>
              </a:rPr>
              <a:t>TransactionID</a:t>
            </a:r>
            <a:r>
              <a:rPr lang="en-US" sz="2400" dirty="0">
                <a:latin typeface="Times New Roman"/>
                <a:ea typeface="+mn-lt"/>
                <a:cs typeface="+mn-lt"/>
              </a:rPr>
              <a:t>, </a:t>
            </a:r>
            <a:r>
              <a:rPr lang="en-US" sz="2400" dirty="0" err="1">
                <a:latin typeface="Times New Roman"/>
                <a:ea typeface="+mn-lt"/>
                <a:cs typeface="+mn-lt"/>
              </a:rPr>
              <a:t>TransactionDate</a:t>
            </a:r>
            <a:r>
              <a:rPr lang="en-US" sz="2400" dirty="0">
                <a:latin typeface="Times New Roman"/>
                <a:ea typeface="+mn-lt"/>
                <a:cs typeface="+mn-lt"/>
              </a:rPr>
              <a:t>, </a:t>
            </a:r>
            <a:r>
              <a:rPr lang="en-US" sz="2400" dirty="0" err="1">
                <a:latin typeface="Times New Roman"/>
                <a:ea typeface="+mn-lt"/>
                <a:cs typeface="+mn-lt"/>
              </a:rPr>
              <a:t>TransactionTime</a:t>
            </a:r>
            <a:r>
              <a:rPr lang="en-US" sz="2400" dirty="0">
                <a:latin typeface="Times New Roman"/>
                <a:ea typeface="+mn-lt"/>
                <a:cs typeface="+mn-lt"/>
              </a:rPr>
              <a:t>, </a:t>
            </a:r>
            <a:r>
              <a:rPr lang="en-US" sz="2400" dirty="0" err="1">
                <a:latin typeface="Times New Roman"/>
                <a:ea typeface="+mn-lt"/>
                <a:cs typeface="+mn-lt"/>
              </a:rPr>
              <a:t>TransactionType</a:t>
            </a:r>
            <a:r>
              <a:rPr lang="en-US" sz="2400" dirty="0">
                <a:latin typeface="Times New Roman"/>
                <a:ea typeface="+mn-lt"/>
                <a:cs typeface="+mn-lt"/>
              </a:rPr>
              <a:t>, </a:t>
            </a:r>
            <a:r>
              <a:rPr lang="en-US" sz="2400" dirty="0" err="1">
                <a:latin typeface="Times New Roman"/>
                <a:ea typeface="+mn-lt"/>
                <a:cs typeface="+mn-lt"/>
              </a:rPr>
              <a:t>TransactionAmount</a:t>
            </a:r>
            <a:r>
              <a:rPr lang="en-US" sz="2400" dirty="0">
                <a:latin typeface="Times New Roman"/>
                <a:ea typeface="+mn-lt"/>
                <a:cs typeface="+mn-lt"/>
              </a:rPr>
              <a:t>, </a:t>
            </a:r>
            <a:r>
              <a:rPr lang="en-US" sz="2400" dirty="0" err="1">
                <a:latin typeface="Times New Roman"/>
                <a:ea typeface="+mn-lt"/>
                <a:cs typeface="+mn-lt"/>
              </a:rPr>
              <a:t>NewBalance</a:t>
            </a:r>
            <a:r>
              <a:rPr lang="en-US" sz="2400" dirty="0">
                <a:latin typeface="Times New Roman"/>
                <a:ea typeface="+mn-lt"/>
                <a:cs typeface="+mn-lt"/>
              </a:rPr>
              <a:t>,  </a:t>
            </a:r>
            <a:r>
              <a:rPr lang="en-US" sz="2400" dirty="0" err="1">
                <a:latin typeface="Times New Roman"/>
                <a:ea typeface="+mn-lt"/>
                <a:cs typeface="+mn-lt"/>
              </a:rPr>
              <a:t>WithdrawalCount</a:t>
            </a:r>
            <a:r>
              <a:rPr lang="en-US" sz="2400" dirty="0">
                <a:latin typeface="Times New Roman"/>
                <a:ea typeface="+mn-lt"/>
                <a:cs typeface="+mn-lt"/>
              </a:rPr>
              <a:t>, </a:t>
            </a:r>
            <a:r>
              <a:rPr lang="en-US" sz="2400" dirty="0" err="1">
                <a:latin typeface="Times New Roman"/>
                <a:ea typeface="+mn-lt"/>
                <a:cs typeface="+mn-lt"/>
              </a:rPr>
              <a:t>DepositCount</a:t>
            </a:r>
            <a:r>
              <a:rPr lang="en-US" sz="2400" dirty="0">
                <a:latin typeface="Times New Roman"/>
                <a:ea typeface="+mn-lt"/>
                <a:cs typeface="+mn-lt"/>
              </a:rPr>
              <a:t>, </a:t>
            </a:r>
            <a:r>
              <a:rPr lang="en-US" sz="2400" dirty="0" err="1">
                <a:latin typeface="Times New Roman"/>
                <a:ea typeface="+mn-lt"/>
                <a:cs typeface="+mn-lt"/>
              </a:rPr>
              <a:t>LoanNumber</a:t>
            </a:r>
            <a:r>
              <a:rPr lang="en-US" sz="2400" dirty="0">
                <a:latin typeface="Times New Roman"/>
                <a:ea typeface="+mn-lt"/>
                <a:cs typeface="+mn-lt"/>
              </a:rPr>
              <a:t>, </a:t>
            </a:r>
            <a:r>
              <a:rPr lang="en-US" sz="2400" dirty="0" err="1">
                <a:latin typeface="Times New Roman"/>
                <a:ea typeface="+mn-lt"/>
                <a:cs typeface="+mn-lt"/>
              </a:rPr>
              <a:t>LoanAmount</a:t>
            </a:r>
            <a:r>
              <a:rPr lang="en-US" sz="2400" dirty="0">
                <a:latin typeface="Times New Roman"/>
                <a:ea typeface="+mn-lt"/>
                <a:cs typeface="+mn-lt"/>
              </a:rPr>
              <a:t>, </a:t>
            </a:r>
            <a:r>
              <a:rPr lang="en-US" sz="2400" dirty="0" err="1">
                <a:latin typeface="Times New Roman"/>
                <a:ea typeface="+mn-lt"/>
                <a:cs typeface="+mn-lt"/>
              </a:rPr>
              <a:t>InterestRate</a:t>
            </a:r>
            <a:r>
              <a:rPr lang="en-US" sz="2400" dirty="0">
                <a:latin typeface="Times New Roman"/>
                <a:ea typeface="+mn-lt"/>
                <a:cs typeface="+mn-lt"/>
              </a:rPr>
              <a:t>, </a:t>
            </a:r>
            <a:r>
              <a:rPr lang="en-US" sz="2400" dirty="0" err="1">
                <a:latin typeface="Times New Roman"/>
                <a:ea typeface="+mn-lt"/>
                <a:cs typeface="+mn-lt"/>
              </a:rPr>
              <a:t>LoanApprovalDate</a:t>
            </a:r>
            <a:r>
              <a:rPr lang="en-US" sz="2400" dirty="0">
                <a:latin typeface="Times New Roman"/>
                <a:ea typeface="+mn-lt"/>
                <a:cs typeface="+mn-lt"/>
              </a:rPr>
              <a:t>, </a:t>
            </a:r>
            <a:r>
              <a:rPr lang="en-US" sz="2400" dirty="0" err="1">
                <a:latin typeface="Times New Roman"/>
                <a:ea typeface="+mn-lt"/>
                <a:cs typeface="+mn-lt"/>
              </a:rPr>
              <a:t>CardHolder</a:t>
            </a:r>
            <a:r>
              <a:rPr lang="en-US" sz="2400" dirty="0">
                <a:latin typeface="Times New Roman"/>
                <a:ea typeface="+mn-lt"/>
                <a:cs typeface="+mn-lt"/>
              </a:rPr>
              <a:t>, </a:t>
            </a:r>
            <a:r>
              <a:rPr lang="en-US" sz="2400" dirty="0" err="1">
                <a:latin typeface="Times New Roman"/>
                <a:ea typeface="+mn-lt"/>
                <a:cs typeface="+mn-lt"/>
              </a:rPr>
              <a:t>CardType</a:t>
            </a:r>
            <a:r>
              <a:rPr lang="en-US" sz="2400" dirty="0">
                <a:latin typeface="Times New Roman"/>
                <a:ea typeface="+mn-lt"/>
                <a:cs typeface="+mn-lt"/>
              </a:rPr>
              <a:t>, CCV, </a:t>
            </a:r>
            <a:r>
              <a:rPr lang="en-US" sz="2400" dirty="0" err="1">
                <a:latin typeface="Times New Roman"/>
                <a:ea typeface="+mn-lt"/>
                <a:cs typeface="+mn-lt"/>
              </a:rPr>
              <a:t>ExpirtDate</a:t>
            </a:r>
            <a:r>
              <a:rPr lang="en-US" sz="2400" dirty="0">
                <a:latin typeface="Times New Roman"/>
                <a:ea typeface="+mn-lt"/>
                <a:cs typeface="+mn-lt"/>
              </a:rPr>
              <a:t>, </a:t>
            </a:r>
            <a:r>
              <a:rPr lang="en-US" sz="2400" dirty="0" err="1">
                <a:latin typeface="Times New Roman"/>
                <a:ea typeface="+mn-lt"/>
                <a:cs typeface="+mn-lt"/>
              </a:rPr>
              <a:t>BillPayment_no</a:t>
            </a:r>
            <a:r>
              <a:rPr lang="en-US" sz="2400" dirty="0">
                <a:latin typeface="Times New Roman"/>
                <a:ea typeface="+mn-lt"/>
                <a:cs typeface="+mn-lt"/>
              </a:rPr>
              <a:t>, </a:t>
            </a:r>
            <a:r>
              <a:rPr lang="en-US" sz="2400" dirty="0" err="1">
                <a:latin typeface="Times New Roman"/>
                <a:ea typeface="+mn-lt"/>
                <a:cs typeface="+mn-lt"/>
              </a:rPr>
              <a:t>PaymentType</a:t>
            </a:r>
            <a:r>
              <a:rPr lang="en-US" sz="2400" dirty="0">
                <a:latin typeface="Times New Roman"/>
                <a:ea typeface="+mn-lt"/>
                <a:cs typeface="+mn-lt"/>
              </a:rPr>
              <a:t>, </a:t>
            </a:r>
            <a:r>
              <a:rPr lang="en-US" sz="2400" dirty="0" err="1">
                <a:latin typeface="Times New Roman"/>
                <a:ea typeface="+mn-lt"/>
                <a:cs typeface="+mn-lt"/>
              </a:rPr>
              <a:t>PaymentConfirmation</a:t>
            </a:r>
            <a:r>
              <a:rPr lang="en-US" sz="2400" dirty="0">
                <a:latin typeface="Times New Roman"/>
                <a:ea typeface="+mn-lt"/>
                <a:cs typeface="+mn-lt"/>
              </a:rPr>
              <a:t>, </a:t>
            </a:r>
            <a:r>
              <a:rPr lang="en-US" sz="2400" dirty="0" err="1">
                <a:latin typeface="Times New Roman"/>
                <a:ea typeface="+mn-lt"/>
                <a:cs typeface="+mn-lt"/>
              </a:rPr>
              <a:t>PaymentAmount</a:t>
            </a:r>
            <a:r>
              <a:rPr lang="en-US" sz="2400" dirty="0">
                <a:latin typeface="Times New Roman"/>
                <a:ea typeface="+mn-lt"/>
                <a:cs typeface="+mn-lt"/>
              </a:rPr>
              <a:t>, </a:t>
            </a:r>
            <a:r>
              <a:rPr lang="en-US" sz="2400" dirty="0" err="1">
                <a:latin typeface="Times New Roman"/>
                <a:ea typeface="+mn-lt"/>
                <a:cs typeface="+mn-lt"/>
              </a:rPr>
              <a:t>FailedTransaction_errorType</a:t>
            </a:r>
            <a:r>
              <a:rPr lang="en-US" sz="2400" dirty="0">
                <a:latin typeface="Times New Roman"/>
                <a:ea typeface="+mn-lt"/>
                <a:cs typeface="+mn-lt"/>
              </a:rPr>
              <a:t>, </a:t>
            </a:r>
            <a:r>
              <a:rPr lang="en-US" sz="2400" dirty="0" err="1">
                <a:latin typeface="Times New Roman"/>
                <a:ea typeface="+mn-lt"/>
                <a:cs typeface="+mn-lt"/>
              </a:rPr>
              <a:t>FailedTransactionID</a:t>
            </a:r>
            <a:r>
              <a:rPr lang="en-US" sz="2400" dirty="0">
                <a:latin typeface="Times New Roman"/>
                <a:ea typeface="+mn-lt"/>
                <a:cs typeface="+mn-lt"/>
              </a:rPr>
              <a:t>) </a:t>
            </a:r>
            <a:endParaRPr lang="en-US" sz="2400" dirty="0">
              <a:latin typeface="Times New Roman"/>
              <a:cs typeface="Times New Roman"/>
            </a:endParaRPr>
          </a:p>
        </p:txBody>
      </p:sp>
    </p:spTree>
    <p:extLst>
      <p:ext uri="{BB962C8B-B14F-4D97-AF65-F5344CB8AC3E}">
        <p14:creationId xmlns:p14="http://schemas.microsoft.com/office/powerpoint/2010/main" val="374790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277FD-E7CE-4FDB-B7F3-9680A3EC0D37}"/>
              </a:ext>
            </a:extLst>
          </p:cNvPr>
          <p:cNvSpPr>
            <a:spLocks noGrp="1"/>
          </p:cNvSpPr>
          <p:nvPr>
            <p:ph idx="1"/>
          </p:nvPr>
        </p:nvSpPr>
        <p:spPr>
          <a:xfrm>
            <a:off x="838200" y="133392"/>
            <a:ext cx="10515600" cy="6043571"/>
          </a:xfrm>
        </p:spPr>
        <p:txBody>
          <a:bodyPr vert="horz" lIns="91440" tIns="45720" rIns="91440" bIns="45720" rtlCol="0" anchor="t">
            <a:normAutofit/>
          </a:bodyPr>
          <a:lstStyle/>
          <a:p>
            <a:pPr>
              <a:buNone/>
            </a:pPr>
            <a:r>
              <a:rPr lang="en-US" sz="2400" b="1" dirty="0">
                <a:solidFill>
                  <a:schemeClr val="accent1"/>
                </a:solidFill>
                <a:latin typeface="Times New Roman"/>
                <a:ea typeface="+mn-lt"/>
                <a:cs typeface="+mn-lt"/>
              </a:rPr>
              <a:t>FINALIZED TABLES ( </a:t>
            </a:r>
            <a:r>
              <a:rPr lang="en-US" sz="2400" b="1" u="sng" dirty="0">
                <a:solidFill>
                  <a:schemeClr val="accent1"/>
                </a:solidFill>
                <a:latin typeface="Times New Roman"/>
                <a:ea typeface="+mn-lt"/>
                <a:cs typeface="+mn-lt"/>
              </a:rPr>
              <a:t>AFTER</a:t>
            </a:r>
            <a:r>
              <a:rPr lang="en-US" sz="2400" b="1" dirty="0">
                <a:solidFill>
                  <a:schemeClr val="accent1"/>
                </a:solidFill>
                <a:latin typeface="Times New Roman"/>
                <a:ea typeface="+mn-lt"/>
                <a:cs typeface="+mn-lt"/>
              </a:rPr>
              <a:t> NORMALISATION): </a:t>
            </a:r>
            <a:endParaRPr lang="en-US" sz="2400" b="1" dirty="0">
              <a:solidFill>
                <a:schemeClr val="accent1"/>
              </a:solidFill>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1) ADMINISTRATOR</a:t>
            </a:r>
            <a:r>
              <a:rPr lang="en-US" sz="1800" dirty="0">
                <a:latin typeface="Times New Roman"/>
                <a:ea typeface="+mn-lt"/>
                <a:cs typeface="+mn-lt"/>
              </a:rPr>
              <a:t> (</a:t>
            </a:r>
            <a:r>
              <a:rPr lang="en-US" sz="1800" u="sng"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2) CUSTOMER</a:t>
            </a:r>
            <a:r>
              <a:rPr lang="en-US" sz="1800" dirty="0">
                <a:latin typeface="Times New Roman"/>
                <a:ea typeface="+mn-lt"/>
                <a:cs typeface="+mn-lt"/>
              </a:rPr>
              <a:t> (</a:t>
            </a:r>
            <a:r>
              <a:rPr lang="en-US" sz="1800" u="sng"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 </a:t>
            </a:r>
            <a:r>
              <a:rPr lang="en-US" sz="1800" dirty="0" err="1">
                <a:latin typeface="Times New Roman"/>
                <a:ea typeface="+mn-lt"/>
                <a:cs typeface="+mn-lt"/>
              </a:rPr>
              <a:t>Customer_lastName</a:t>
            </a:r>
            <a:r>
              <a:rPr lang="en-US" sz="1800" dirty="0">
                <a:latin typeface="Times New Roman"/>
                <a:ea typeface="+mn-lt"/>
                <a:cs typeface="+mn-lt"/>
              </a:rPr>
              <a:t>, </a:t>
            </a:r>
            <a:r>
              <a:rPr lang="en-US" sz="1800" dirty="0" err="1">
                <a:latin typeface="Times New Roman"/>
                <a:ea typeface="+mn-lt"/>
                <a:cs typeface="+mn-lt"/>
              </a:rPr>
              <a:t>Customer_Gender</a:t>
            </a:r>
            <a:r>
              <a:rPr lang="en-US" sz="1800" dirty="0">
                <a:latin typeface="Times New Roman"/>
                <a:ea typeface="+mn-lt"/>
                <a:cs typeface="+mn-lt"/>
              </a:rPr>
              <a:t>, DOB,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a:t>
            </a:r>
            <a:r>
              <a:rPr lang="en-US" sz="1800" dirty="0">
                <a:latin typeface="Times New Roman"/>
                <a:ea typeface="+mn-lt"/>
                <a:cs typeface="+mn-lt"/>
              </a:rPr>
              <a:t>, </a:t>
            </a:r>
            <a:r>
              <a:rPr lang="en-US" sz="1800" dirty="0" err="1">
                <a:latin typeface="Times New Roman"/>
                <a:ea typeface="+mn-lt"/>
                <a:cs typeface="+mn-lt"/>
              </a:rPr>
              <a:t>Email_Id</a:t>
            </a:r>
            <a:r>
              <a:rPr lang="en-US" sz="1800" dirty="0">
                <a:latin typeface="Times New Roman"/>
                <a:ea typeface="+mn-lt"/>
                <a:cs typeface="+mn-lt"/>
              </a:rPr>
              <a:t>, </a:t>
            </a:r>
            <a:r>
              <a:rPr lang="en-US" sz="1800" dirty="0" err="1">
                <a:latin typeface="Times New Roman"/>
                <a:ea typeface="+mn-lt"/>
                <a:cs typeface="+mn-lt"/>
              </a:rPr>
              <a:t>Mobile_no</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a:buNone/>
            </a:pPr>
            <a:r>
              <a:rPr lang="en-US" sz="1800" dirty="0">
                <a:solidFill>
                  <a:schemeClr val="accent1"/>
                </a:solidFill>
                <a:latin typeface="Times New Roman"/>
                <a:ea typeface="+mn-lt"/>
                <a:cs typeface="+mn-lt"/>
              </a:rPr>
              <a:t>3) ACCOUNT-DETAILS</a:t>
            </a:r>
            <a:r>
              <a:rPr lang="en-US" sz="1800" b="1" dirty="0">
                <a:latin typeface="Times New Roman"/>
                <a:ea typeface="+mn-lt"/>
                <a:cs typeface="+mn-lt"/>
              </a:rPr>
              <a:t> </a:t>
            </a:r>
            <a:r>
              <a:rPr lang="en-US" sz="1800" dirty="0">
                <a:latin typeface="Times New Roman"/>
                <a:ea typeface="+mn-lt"/>
                <a:cs typeface="+mn-lt"/>
              </a:rPr>
              <a:t>(</a:t>
            </a:r>
            <a:r>
              <a:rPr lang="en-US" sz="1800" u="sng"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CurrentBalance</a:t>
            </a:r>
            <a:r>
              <a:rPr lang="en-US" sz="1800" dirty="0">
                <a:latin typeface="Times New Roman"/>
                <a:ea typeface="+mn-lt"/>
                <a:cs typeface="+mn-lt"/>
              </a:rPr>
              <a:t>, </a:t>
            </a:r>
            <a:r>
              <a:rPr lang="en-US" sz="1800" dirty="0" err="1">
                <a:latin typeface="Times New Roman"/>
                <a:ea typeface="+mn-lt"/>
                <a:cs typeface="+mn-lt"/>
              </a:rPr>
              <a:t>AccountType</a:t>
            </a:r>
            <a:r>
              <a:rPr lang="en-US" sz="1800" dirty="0">
                <a:latin typeface="Times New Roman"/>
                <a:ea typeface="+mn-lt"/>
                <a:cs typeface="+mn-lt"/>
              </a:rPr>
              <a:t>, </a:t>
            </a:r>
            <a:r>
              <a:rPr lang="en-US" sz="1800" dirty="0" err="1">
                <a:latin typeface="Times New Roman"/>
                <a:ea typeface="+mn-lt"/>
                <a:cs typeface="+mn-lt"/>
              </a:rPr>
              <a:t>AccountStatus</a:t>
            </a:r>
            <a:r>
              <a:rPr lang="en-US" sz="1800" dirty="0">
                <a:latin typeface="Times New Roman"/>
                <a:ea typeface="+mn-lt"/>
                <a:cs typeface="+mn-lt"/>
              </a:rPr>
              <a:t>, </a:t>
            </a:r>
            <a:r>
              <a:rPr lang="en-US" sz="1800" dirty="0" err="1">
                <a:latin typeface="Times New Roman"/>
                <a:ea typeface="+mn-lt"/>
                <a:cs typeface="+mn-lt"/>
              </a:rPr>
              <a:t>SavingsInterestRate</a:t>
            </a:r>
            <a:r>
              <a:rPr lang="en-US" sz="1800" dirty="0">
                <a:latin typeface="Times New Roman"/>
                <a:ea typeface="+mn-lt"/>
                <a:cs typeface="+mn-lt"/>
              </a:rPr>
              <a:t>) </a:t>
            </a:r>
            <a:endParaRPr lang="en-US" sz="1800" dirty="0">
              <a:latin typeface="Times New Roman"/>
              <a:cs typeface="Times New Roman"/>
            </a:endParaRPr>
          </a:p>
          <a:p>
            <a:pPr>
              <a:buNone/>
            </a:pPr>
            <a:r>
              <a:rPr lang="en-US" sz="1800" dirty="0">
                <a:latin typeface="Times New Roman"/>
                <a:ea typeface="+mn-lt"/>
                <a:cs typeface="+mn-lt"/>
              </a:rPr>
              <a:t>  </a:t>
            </a:r>
            <a:endParaRPr lang="en-US" sz="1800" dirty="0">
              <a:latin typeface="Times New Roman"/>
              <a:cs typeface="Times New Roman"/>
            </a:endParaRPr>
          </a:p>
          <a:p>
            <a:pPr marL="0" indent="0">
              <a:buNone/>
            </a:pPr>
            <a:r>
              <a:rPr lang="en-US" sz="1800" dirty="0">
                <a:solidFill>
                  <a:schemeClr val="accent1"/>
                </a:solidFill>
                <a:latin typeface="Times New Roman"/>
                <a:ea typeface="+mn-lt"/>
                <a:cs typeface="+mn-lt"/>
              </a:rPr>
              <a:t>4) REGISTRATION</a:t>
            </a:r>
            <a:r>
              <a:rPr lang="en-US" sz="1800" b="1" dirty="0">
                <a:solidFill>
                  <a:schemeClr val="accent1"/>
                </a:solidFill>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 </a:t>
            </a:r>
          </a:p>
          <a:p>
            <a:pPr marL="0" indent="0">
              <a:buNone/>
            </a:pPr>
            <a:endParaRPr lang="en-US" sz="1800" dirty="0">
              <a:latin typeface="Times New Roman"/>
              <a:ea typeface="+mn-lt"/>
              <a:cs typeface="+mn-lt"/>
            </a:endParaRPr>
          </a:p>
          <a:p>
            <a:pPr marL="0" indent="0">
              <a:buNone/>
            </a:pPr>
            <a:r>
              <a:rPr lang="en-US" sz="1800" dirty="0">
                <a:solidFill>
                  <a:schemeClr val="accent1"/>
                </a:solidFill>
                <a:latin typeface="Times New Roman"/>
                <a:ea typeface="+mn-lt"/>
                <a:cs typeface="+mn-lt"/>
              </a:rPr>
              <a:t>5) SECURITY_ANSS</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Security_QuestID</a:t>
            </a:r>
            <a:r>
              <a:rPr lang="en-US" sz="1800" dirty="0">
                <a:latin typeface="Times New Roman"/>
                <a:ea typeface="+mn-lt"/>
                <a:cs typeface="+mn-lt"/>
              </a:rPr>
              <a:t>, </a:t>
            </a:r>
            <a:r>
              <a:rPr lang="en-US" sz="1800" dirty="0" err="1">
                <a:latin typeface="Times New Roman"/>
                <a:ea typeface="+mn-lt"/>
                <a:cs typeface="+mn-lt"/>
              </a:rPr>
              <a:t>Security_Ans</a:t>
            </a:r>
            <a:r>
              <a:rPr lang="en-US" sz="1800" dirty="0">
                <a:latin typeface="Times New Roman"/>
                <a:ea typeface="+mn-lt"/>
                <a:cs typeface="+mn-lt"/>
              </a:rPr>
              <a:t>)</a:t>
            </a:r>
            <a:endParaRPr lang="en-US" sz="1800" dirty="0">
              <a:latin typeface="Times New Roman"/>
              <a:cs typeface="Times New Roman"/>
            </a:endParaRPr>
          </a:p>
        </p:txBody>
      </p:sp>
    </p:spTree>
    <p:extLst>
      <p:ext uri="{BB962C8B-B14F-4D97-AF65-F5344CB8AC3E}">
        <p14:creationId xmlns:p14="http://schemas.microsoft.com/office/powerpoint/2010/main" val="371265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6ED60-AFC7-40BE-A4A6-AEB054937B04}"/>
              </a:ext>
            </a:extLst>
          </p:cNvPr>
          <p:cNvSpPr>
            <a:spLocks noGrp="1"/>
          </p:cNvSpPr>
          <p:nvPr>
            <p:ph idx="1"/>
          </p:nvPr>
        </p:nvSpPr>
        <p:spPr>
          <a:xfrm>
            <a:off x="838200" y="242250"/>
            <a:ext cx="10515600" cy="6271180"/>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6) SECURITY_QUEST</a:t>
            </a:r>
            <a:r>
              <a:rPr lang="en-US" sz="2000" dirty="0">
                <a:latin typeface="Times New Roman"/>
                <a:ea typeface="+mn-lt"/>
                <a:cs typeface="+mn-lt"/>
              </a:rPr>
              <a:t> (</a:t>
            </a:r>
            <a:r>
              <a:rPr lang="en-US" sz="2000" dirty="0" err="1">
                <a:latin typeface="Times New Roman"/>
                <a:ea typeface="+mn-lt"/>
                <a:cs typeface="+mn-lt"/>
              </a:rPr>
              <a:t>Security_QuestID</a:t>
            </a:r>
            <a:r>
              <a:rPr lang="en-US" sz="2000" dirty="0">
                <a:latin typeface="Times New Roman"/>
                <a:ea typeface="+mn-lt"/>
                <a:cs typeface="+mn-lt"/>
              </a:rPr>
              <a:t>, </a:t>
            </a:r>
            <a:r>
              <a:rPr lang="en-US" sz="2000" dirty="0" err="1">
                <a:latin typeface="Times New Roman"/>
                <a:ea typeface="+mn-lt"/>
                <a:cs typeface="+mn-lt"/>
              </a:rPr>
              <a:t>Security_Questions</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7) TRANSACTION</a:t>
            </a:r>
            <a:r>
              <a:rPr lang="en-US" sz="2000"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r>
              <a:rPr lang="en-US" sz="2000" dirty="0" err="1">
                <a:latin typeface="Times New Roman"/>
                <a:ea typeface="+mn-lt"/>
                <a:cs typeface="+mn-lt"/>
              </a:rPr>
              <a:t>TransactionDate</a:t>
            </a:r>
            <a:r>
              <a:rPr lang="en-US" sz="2000" dirty="0">
                <a:latin typeface="Times New Roman"/>
                <a:ea typeface="+mn-lt"/>
                <a:cs typeface="+mn-lt"/>
              </a:rPr>
              <a:t>, </a:t>
            </a:r>
            <a:r>
              <a:rPr lang="en-US" sz="2000" dirty="0" err="1">
                <a:latin typeface="Times New Roman"/>
                <a:ea typeface="+mn-lt"/>
                <a:cs typeface="+mn-lt"/>
              </a:rPr>
              <a:t>TransactionTime</a:t>
            </a:r>
            <a:r>
              <a:rPr lang="en-US" sz="2000" dirty="0">
                <a:latin typeface="Times New Roman"/>
                <a:ea typeface="+mn-lt"/>
                <a:cs typeface="+mn-lt"/>
              </a:rPr>
              <a:t>, </a:t>
            </a:r>
            <a:r>
              <a:rPr lang="en-US" sz="2000" dirty="0" err="1">
                <a:latin typeface="Times New Roman"/>
                <a:ea typeface="+mn-lt"/>
                <a:cs typeface="+mn-lt"/>
              </a:rPr>
              <a:t>TransactionType</a:t>
            </a:r>
            <a:r>
              <a:rPr lang="en-US" sz="2000" dirty="0">
                <a:latin typeface="Times New Roman"/>
                <a:ea typeface="+mn-lt"/>
                <a:cs typeface="+mn-lt"/>
              </a:rPr>
              <a:t>, </a:t>
            </a:r>
            <a:r>
              <a:rPr lang="en-US" sz="2000" dirty="0" err="1">
                <a:latin typeface="Times New Roman"/>
                <a:ea typeface="+mn-lt"/>
                <a:cs typeface="+mn-lt"/>
              </a:rPr>
              <a:t>TransactionAmount</a:t>
            </a:r>
            <a:r>
              <a:rPr lang="en-US" sz="2000" dirty="0">
                <a:latin typeface="Times New Roman"/>
                <a:ea typeface="+mn-lt"/>
                <a:cs typeface="+mn-lt"/>
              </a:rPr>
              <a:t>, </a:t>
            </a:r>
            <a:r>
              <a:rPr lang="en-US" sz="2000" dirty="0" err="1">
                <a:latin typeface="Times New Roman"/>
                <a:ea typeface="+mn-lt"/>
                <a:cs typeface="+mn-lt"/>
              </a:rPr>
              <a:t>NewBalance</a:t>
            </a:r>
            <a:r>
              <a:rPr lang="en-US" sz="2000" dirty="0">
                <a:latin typeface="Times New Roman"/>
                <a:ea typeface="+mn-lt"/>
                <a:cs typeface="+mn-lt"/>
              </a:rPr>
              <a:t>, </a:t>
            </a:r>
            <a:r>
              <a:rPr lang="en-US" sz="2000" dirty="0" err="1">
                <a:latin typeface="Times New Roman"/>
                <a:ea typeface="+mn-lt"/>
                <a:cs typeface="+mn-lt"/>
              </a:rPr>
              <a:t>WithdrawalCount</a:t>
            </a:r>
            <a:r>
              <a:rPr lang="en-US" sz="2000" dirty="0">
                <a:latin typeface="Times New Roman"/>
                <a:ea typeface="+mn-lt"/>
                <a:cs typeface="+mn-lt"/>
              </a:rPr>
              <a:t>, </a:t>
            </a:r>
            <a:r>
              <a:rPr lang="en-US" sz="2000" dirty="0" err="1">
                <a:latin typeface="Times New Roman"/>
                <a:ea typeface="+mn-lt"/>
                <a:cs typeface="+mn-lt"/>
              </a:rPr>
              <a:t>DepositCount</a:t>
            </a:r>
            <a:r>
              <a:rPr lang="en-US" sz="2000" dirty="0">
                <a:latin typeface="Times New Roman"/>
                <a:ea typeface="+mn-lt"/>
                <a:cs typeface="+mn-lt"/>
              </a:rPr>
              <a:t>, </a:t>
            </a:r>
            <a:r>
              <a:rPr lang="en-US" sz="2000" dirty="0" err="1">
                <a:latin typeface="Times New Roman"/>
                <a:ea typeface="+mn-lt"/>
                <a:cs typeface="+mn-lt"/>
              </a:rPr>
              <a:t>OldBalance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8) LOANTYPE </a:t>
            </a:r>
            <a:r>
              <a:rPr lang="en-US" sz="2000" dirty="0">
                <a:latin typeface="Times New Roman"/>
                <a:ea typeface="+mn-lt"/>
                <a:cs typeface="+mn-lt"/>
              </a:rPr>
              <a:t>(</a:t>
            </a:r>
            <a:r>
              <a:rPr lang="en-US" sz="2000" u="sng" dirty="0" err="1">
                <a:latin typeface="Times New Roman"/>
                <a:ea typeface="+mn-lt"/>
                <a:cs typeface="+mn-lt"/>
              </a:rPr>
              <a:t>Loan_Type</a:t>
            </a:r>
            <a:r>
              <a:rPr lang="en-US" sz="2000" dirty="0">
                <a:latin typeface="Times New Roman"/>
                <a:ea typeface="+mn-lt"/>
                <a:cs typeface="+mn-lt"/>
              </a:rPr>
              <a:t>, </a:t>
            </a:r>
            <a:r>
              <a:rPr lang="en-US" sz="2000" dirty="0" err="1">
                <a:latin typeface="Times New Roman"/>
                <a:ea typeface="+mn-lt"/>
                <a:cs typeface="+mn-lt"/>
              </a:rPr>
              <a:t>InterestRate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9) LOAN-DETAILS</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LoanNumber</a:t>
            </a:r>
            <a:r>
              <a:rPr lang="en-US" sz="2000" dirty="0">
                <a:latin typeface="Times New Roman"/>
                <a:ea typeface="+mn-lt"/>
                <a:cs typeface="+mn-lt"/>
              </a:rPr>
              <a:t>, </a:t>
            </a:r>
            <a:r>
              <a:rPr lang="en-US" sz="2000" dirty="0" err="1">
                <a:latin typeface="Times New Roman"/>
                <a:ea typeface="+mn-lt"/>
                <a:cs typeface="+mn-lt"/>
              </a:rPr>
              <a:t>LoanAmount</a:t>
            </a:r>
            <a:r>
              <a:rPr lang="en-US" sz="2000" dirty="0">
                <a:latin typeface="Times New Roman"/>
                <a:ea typeface="+mn-lt"/>
                <a:cs typeface="+mn-lt"/>
              </a:rPr>
              <a:t>, </a:t>
            </a:r>
            <a:r>
              <a:rPr lang="en-US" sz="2000" dirty="0" err="1">
                <a:latin typeface="Times New Roman"/>
                <a:ea typeface="+mn-lt"/>
                <a:cs typeface="+mn-lt"/>
              </a:rPr>
              <a:t>LoanApprovalDate</a:t>
            </a:r>
            <a:r>
              <a:rPr lang="en-US" sz="2000" dirty="0">
                <a:latin typeface="Times New Roman"/>
                <a:ea typeface="+mn-lt"/>
                <a:cs typeface="+mn-lt"/>
              </a:rPr>
              <a:t>, </a:t>
            </a:r>
            <a:r>
              <a:rPr lang="en-US" sz="2000" dirty="0" err="1">
                <a:latin typeface="Times New Roman"/>
                <a:ea typeface="+mn-lt"/>
                <a:cs typeface="+mn-lt"/>
              </a:rPr>
              <a:t>LoanType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10) CARD-DETAILS</a:t>
            </a:r>
            <a:r>
              <a:rPr lang="en-US" sz="2000" dirty="0">
                <a:latin typeface="Times New Roman"/>
                <a:ea typeface="+mn-lt"/>
                <a:cs typeface="+mn-lt"/>
              </a:rPr>
              <a:t> (</a:t>
            </a:r>
            <a:r>
              <a:rPr lang="en-US" sz="2000" u="sng" dirty="0" err="1">
                <a:latin typeface="Times New Roman"/>
                <a:ea typeface="+mn-lt"/>
                <a:cs typeface="+mn-lt"/>
              </a:rPr>
              <a:t>CardNumber</a:t>
            </a:r>
            <a:r>
              <a:rPr lang="en-US" sz="2000" dirty="0">
                <a:latin typeface="Times New Roman"/>
                <a:ea typeface="+mn-lt"/>
                <a:cs typeface="+mn-lt"/>
              </a:rPr>
              <a:t>, </a:t>
            </a:r>
            <a:r>
              <a:rPr lang="en-US" sz="2000" dirty="0" err="1">
                <a:latin typeface="Times New Roman"/>
                <a:ea typeface="+mn-lt"/>
                <a:cs typeface="+mn-lt"/>
              </a:rPr>
              <a:t>CardHolder</a:t>
            </a:r>
            <a:r>
              <a:rPr lang="en-US" sz="2000" dirty="0">
                <a:latin typeface="Times New Roman"/>
                <a:ea typeface="+mn-lt"/>
                <a:cs typeface="+mn-lt"/>
              </a:rPr>
              <a:t>, </a:t>
            </a:r>
            <a:r>
              <a:rPr lang="en-US" sz="2000" dirty="0" err="1">
                <a:latin typeface="Times New Roman"/>
                <a:ea typeface="+mn-lt"/>
                <a:cs typeface="+mn-lt"/>
              </a:rPr>
              <a:t>CardType</a:t>
            </a:r>
            <a:r>
              <a:rPr lang="en-US" sz="2000" dirty="0">
                <a:latin typeface="Times New Roman"/>
                <a:ea typeface="+mn-lt"/>
                <a:cs typeface="+mn-lt"/>
              </a:rPr>
              <a:t>, </a:t>
            </a:r>
            <a:r>
              <a:rPr lang="en-US" sz="2000" u="sng" dirty="0">
                <a:latin typeface="Times New Roman"/>
                <a:ea typeface="+mn-lt"/>
                <a:cs typeface="+mn-lt"/>
              </a:rPr>
              <a:t>CCV</a:t>
            </a:r>
            <a:r>
              <a:rPr lang="en-US" sz="2000" dirty="0">
                <a:latin typeface="Times New Roman"/>
                <a:ea typeface="+mn-lt"/>
                <a:cs typeface="+mn-lt"/>
              </a:rPr>
              <a:t>, </a:t>
            </a:r>
            <a:r>
              <a:rPr lang="en-US" sz="2000" dirty="0" err="1">
                <a:latin typeface="Times New Roman"/>
                <a:ea typeface="+mn-lt"/>
                <a:cs typeface="+mn-lt"/>
              </a:rPr>
              <a:t>ExpirtDate</a:t>
            </a:r>
            <a:r>
              <a:rPr lang="en-US" sz="2000" dirty="0">
                <a:latin typeface="Times New Roman"/>
                <a:ea typeface="+mn-lt"/>
                <a:cs typeface="+mn-lt"/>
              </a:rPr>
              <a:t>) </a:t>
            </a:r>
          </a:p>
          <a:p>
            <a:pPr marL="0" indent="0">
              <a:buNone/>
            </a:pPr>
            <a:endParaRPr lang="en-US" sz="2000" dirty="0">
              <a:latin typeface="Times New Roman"/>
              <a:ea typeface="+mn-lt"/>
              <a:cs typeface="+mn-lt"/>
            </a:endParaRPr>
          </a:p>
          <a:p>
            <a:pPr>
              <a:buNone/>
            </a:pPr>
            <a:r>
              <a:rPr lang="en-US" sz="2000" dirty="0">
                <a:solidFill>
                  <a:schemeClr val="accent1"/>
                </a:solidFill>
                <a:latin typeface="Times New Roman"/>
                <a:ea typeface="+mn-lt"/>
                <a:cs typeface="+mn-lt"/>
              </a:rPr>
              <a:t>11) BILL-PAYMENTS</a:t>
            </a:r>
            <a:r>
              <a:rPr lang="en-US" sz="2000" dirty="0">
                <a:latin typeface="Times New Roman"/>
                <a:ea typeface="+mn-lt"/>
                <a:cs typeface="+mn-lt"/>
              </a:rPr>
              <a:t> (</a:t>
            </a:r>
            <a:r>
              <a:rPr lang="en-US" sz="2000" u="sng" dirty="0" err="1">
                <a:latin typeface="Times New Roman"/>
                <a:ea typeface="+mn-lt"/>
                <a:cs typeface="+mn-lt"/>
              </a:rPr>
              <a:t>BillPayment_no</a:t>
            </a:r>
            <a:r>
              <a:rPr lang="en-US" sz="2000" dirty="0">
                <a:latin typeface="Times New Roman"/>
                <a:ea typeface="+mn-lt"/>
                <a:cs typeface="+mn-lt"/>
              </a:rPr>
              <a:t>, </a:t>
            </a:r>
            <a:r>
              <a:rPr lang="en-US" sz="2000" dirty="0" err="1">
                <a:latin typeface="Times New Roman"/>
                <a:ea typeface="+mn-lt"/>
                <a:cs typeface="+mn-lt"/>
              </a:rPr>
              <a:t>PaymentType</a:t>
            </a:r>
            <a:r>
              <a:rPr lang="en-US" sz="2000" dirty="0">
                <a:latin typeface="Times New Roman"/>
                <a:ea typeface="+mn-lt"/>
                <a:cs typeface="+mn-lt"/>
              </a:rPr>
              <a:t>, </a:t>
            </a:r>
            <a:r>
              <a:rPr lang="en-US" sz="2000" dirty="0" err="1">
                <a:latin typeface="Times New Roman"/>
                <a:ea typeface="+mn-lt"/>
                <a:cs typeface="+mn-lt"/>
              </a:rPr>
              <a:t>PaymentConfirmation</a:t>
            </a:r>
            <a:r>
              <a:rPr lang="en-US" sz="2000" dirty="0">
                <a:latin typeface="Times New Roman"/>
                <a:ea typeface="+mn-lt"/>
                <a:cs typeface="+mn-lt"/>
              </a:rPr>
              <a:t>, </a:t>
            </a:r>
            <a:r>
              <a:rPr lang="en-US" sz="2000" dirty="0" err="1">
                <a:latin typeface="Times New Roman"/>
                <a:ea typeface="+mn-lt"/>
                <a:cs typeface="+mn-lt"/>
              </a:rPr>
              <a:t>PaymentAmount</a:t>
            </a:r>
            <a:r>
              <a:rPr lang="en-US" sz="2000" dirty="0">
                <a:latin typeface="Times New Roman"/>
                <a:ea typeface="+mn-lt"/>
                <a:cs typeface="+mn-lt"/>
              </a:rPr>
              <a:t>) </a:t>
            </a:r>
            <a:endParaRPr lang="en-US" sz="2000" dirty="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12) </a:t>
            </a:r>
            <a:r>
              <a:rPr lang="en-US" sz="2000" dirty="0" err="1">
                <a:solidFill>
                  <a:schemeClr val="accent1"/>
                </a:solidFill>
                <a:latin typeface="Times New Roman"/>
                <a:ea typeface="+mn-lt"/>
                <a:cs typeface="+mn-lt"/>
              </a:rPr>
              <a:t>FailedTransactionLog</a:t>
            </a:r>
            <a:r>
              <a:rPr lang="en-US" sz="2000" dirty="0">
                <a:latin typeface="Times New Roman"/>
                <a:ea typeface="+mn-lt"/>
                <a:cs typeface="+mn-lt"/>
              </a:rPr>
              <a:t> (</a:t>
            </a:r>
            <a:r>
              <a:rPr lang="en-US" sz="2000" dirty="0" err="1">
                <a:latin typeface="Times New Roman"/>
                <a:ea typeface="+mn-lt"/>
                <a:cs typeface="+mn-lt"/>
              </a:rPr>
              <a:t>FailedTransaction_errorType</a:t>
            </a:r>
            <a:r>
              <a:rPr lang="en-US" sz="2000" dirty="0">
                <a:latin typeface="Times New Roman"/>
                <a:ea typeface="+mn-lt"/>
                <a:cs typeface="+mn-lt"/>
              </a:rPr>
              <a:t>, </a:t>
            </a:r>
            <a:r>
              <a:rPr lang="en-US" sz="2000" dirty="0" err="1">
                <a:latin typeface="Times New Roman"/>
                <a:ea typeface="+mn-lt"/>
                <a:cs typeface="+mn-lt"/>
              </a:rPr>
              <a:t>FailedTransactionID</a:t>
            </a: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latin typeface="Times New Roman"/>
                <a:ea typeface="+mn-lt"/>
                <a:cs typeface="+mn-lt"/>
              </a:rPr>
              <a:t>  </a:t>
            </a:r>
            <a:endParaRPr lang="en-US" sz="2000">
              <a:latin typeface="Times New Roman"/>
              <a:cs typeface="Times New Roman"/>
            </a:endParaRPr>
          </a:p>
        </p:txBody>
      </p:sp>
    </p:spTree>
    <p:extLst>
      <p:ext uri="{BB962C8B-B14F-4D97-AF65-F5344CB8AC3E}">
        <p14:creationId xmlns:p14="http://schemas.microsoft.com/office/powerpoint/2010/main" val="334761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008-15CB-4F35-B8E4-AB0030D6B515}"/>
              </a:ext>
            </a:extLst>
          </p:cNvPr>
          <p:cNvSpPr>
            <a:spLocks noGrp="1"/>
          </p:cNvSpPr>
          <p:nvPr>
            <p:ph type="title"/>
          </p:nvPr>
        </p:nvSpPr>
        <p:spPr/>
        <p:txBody>
          <a:bodyPr/>
          <a:lstStyle/>
          <a:p>
            <a:r>
              <a:rPr lang="en-US" dirty="0">
                <a:solidFill>
                  <a:schemeClr val="accent1"/>
                </a:solidFill>
                <a:latin typeface="Bookman Old Style"/>
                <a:cs typeface="Calibri Light"/>
              </a:rPr>
              <a:t>CONTENT</a:t>
            </a:r>
            <a:endParaRPr lang="en-US" dirty="0">
              <a:solidFill>
                <a:schemeClr val="accent1"/>
              </a:solidFill>
              <a:latin typeface="Bookman Old Style"/>
            </a:endParaRPr>
          </a:p>
        </p:txBody>
      </p:sp>
      <p:sp>
        <p:nvSpPr>
          <p:cNvPr id="3" name="Content Placeholder 2">
            <a:extLst>
              <a:ext uri="{FF2B5EF4-FFF2-40B4-BE49-F238E27FC236}">
                <a16:creationId xmlns:a16="http://schemas.microsoft.com/office/drawing/2014/main" id="{B5209833-58C3-458D-AEB8-10C3D29B3BF3}"/>
              </a:ext>
            </a:extLst>
          </p:cNvPr>
          <p:cNvSpPr>
            <a:spLocks noGrp="1"/>
          </p:cNvSpPr>
          <p:nvPr>
            <p:ph idx="1"/>
          </p:nvPr>
        </p:nvSpPr>
        <p:spPr>
          <a:xfrm>
            <a:off x="625151" y="1399592"/>
            <a:ext cx="10916816" cy="4945224"/>
          </a:xfrm>
        </p:spPr>
        <p:txBody>
          <a:bodyPr vert="horz" lIns="91440" tIns="45720" rIns="91440" bIns="45720" rtlCol="0" anchor="t">
            <a:normAutofit fontScale="40000" lnSpcReduction="20000"/>
          </a:bodyPr>
          <a:lstStyle/>
          <a:p>
            <a:pPr marL="0" indent="0">
              <a:buNone/>
            </a:pPr>
            <a:endParaRPr lang="en-US" dirty="0">
              <a:solidFill>
                <a:srgbClr val="FFFF00"/>
              </a:solidFill>
              <a:latin typeface="Bookman Old Style"/>
              <a:cs typeface="Calibri" panose="020F0502020204030204"/>
            </a:endParaRP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INTRODUCTION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PROBLEM DEFINITION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AIM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FUNCTONALITIES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MODULES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SCHEMA</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ER DIAGRAM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ENHANCED ER DIAGRAM</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NORMALISATION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TABLE CREATION AND INSERTION OF RECORDS</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USER INTERFACE DESIGN</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CONNECTIVITY</a:t>
            </a:r>
          </a:p>
          <a:p>
            <a:pPr marL="457200" indent="-457200">
              <a:buFont typeface="Wingdings" panose="020B0604020202020204" pitchFamily="34" charset="0"/>
              <a:buChar char="§"/>
            </a:pPr>
            <a:r>
              <a:rPr lang="en-US" sz="5500" dirty="0">
                <a:solidFill>
                  <a:srgbClr val="FFFF00"/>
                </a:solidFill>
                <a:latin typeface="Bookman Old Style"/>
                <a:cs typeface="Calibri" panose="020F0502020204030204"/>
              </a:rPr>
              <a:t>CONCLUSION</a:t>
            </a:r>
            <a:endParaRPr lang="en-US" dirty="0">
              <a:solidFill>
                <a:srgbClr val="FFFF00"/>
              </a:solidFill>
              <a:latin typeface="Bookman Old Style"/>
              <a:cs typeface="Calibri" panose="020F0502020204030204"/>
            </a:endParaRPr>
          </a:p>
        </p:txBody>
      </p:sp>
    </p:spTree>
    <p:extLst>
      <p:ext uri="{BB962C8B-B14F-4D97-AF65-F5344CB8AC3E}">
        <p14:creationId xmlns:p14="http://schemas.microsoft.com/office/powerpoint/2010/main" val="261805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5DDB6-B774-4582-ADF1-AC5404F3072B}"/>
              </a:ext>
            </a:extLst>
          </p:cNvPr>
          <p:cNvSpPr>
            <a:spLocks noGrp="1"/>
          </p:cNvSpPr>
          <p:nvPr>
            <p:ph idx="1"/>
          </p:nvPr>
        </p:nvSpPr>
        <p:spPr>
          <a:xfrm>
            <a:off x="838200" y="252145"/>
            <a:ext cx="10515600" cy="5924818"/>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13) USERLOGINS</a:t>
            </a:r>
            <a:r>
              <a:rPr lang="en-US" sz="2000" dirty="0">
                <a:latin typeface="Times New Roman"/>
                <a:ea typeface="+mn-lt"/>
                <a:cs typeface="+mn-lt"/>
              </a:rPr>
              <a:t> (</a:t>
            </a:r>
            <a:r>
              <a:rPr lang="en-US" sz="2000" dirty="0" err="1">
                <a:latin typeface="Times New Roman"/>
                <a:ea typeface="+mn-lt"/>
                <a:cs typeface="+mn-lt"/>
              </a:rPr>
              <a:t>UserLoginID</a:t>
            </a:r>
            <a:r>
              <a:rPr lang="en-US" sz="2000" dirty="0">
                <a:latin typeface="Times New Roman"/>
                <a:ea typeface="+mn-lt"/>
                <a:cs typeface="+mn-lt"/>
              </a:rPr>
              <a:t>, </a:t>
            </a:r>
            <a:r>
              <a:rPr lang="en-US" sz="2000" dirty="0" err="1">
                <a:latin typeface="Times New Roman"/>
                <a:ea typeface="+mn-lt"/>
                <a:cs typeface="+mn-lt"/>
              </a:rPr>
              <a:t>UserName</a:t>
            </a:r>
            <a:r>
              <a:rPr lang="en-US" sz="2000" dirty="0">
                <a:latin typeface="Times New Roman"/>
                <a:ea typeface="+mn-lt"/>
                <a:cs typeface="+mn-lt"/>
              </a:rPr>
              <a:t>, password)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14) </a:t>
            </a:r>
            <a:r>
              <a:rPr lang="en-US" sz="2000" dirty="0" err="1">
                <a:solidFill>
                  <a:schemeClr val="accent1"/>
                </a:solidFill>
                <a:latin typeface="Times New Roman"/>
                <a:ea typeface="+mn-lt"/>
                <a:cs typeface="+mn-lt"/>
              </a:rPr>
              <a:t>Cus_Mobile</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Mobile_no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15) </a:t>
            </a:r>
            <a:r>
              <a:rPr lang="en-US" sz="2000" dirty="0" err="1">
                <a:solidFill>
                  <a:schemeClr val="accent1"/>
                </a:solidFill>
                <a:latin typeface="Times New Roman"/>
                <a:ea typeface="+mn-lt"/>
                <a:cs typeface="+mn-lt"/>
              </a:rPr>
              <a:t>Emp_Mob</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Emp_id</a:t>
            </a:r>
            <a:r>
              <a:rPr lang="en-US" sz="2000" u="sng" dirty="0">
                <a:latin typeface="Times New Roman"/>
                <a:ea typeface="+mn-lt"/>
                <a:cs typeface="+mn-lt"/>
              </a:rPr>
              <a:t>, </a:t>
            </a:r>
            <a:r>
              <a:rPr lang="en-US" sz="2000" u="sng" dirty="0" err="1">
                <a:latin typeface="Times New Roman"/>
                <a:ea typeface="+mn-lt"/>
                <a:cs typeface="+mn-lt"/>
              </a:rPr>
              <a:t>Emp_Mobile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16) </a:t>
            </a:r>
            <a:r>
              <a:rPr lang="en-US" sz="2000" dirty="0" err="1">
                <a:solidFill>
                  <a:schemeClr val="accent1"/>
                </a:solidFill>
                <a:latin typeface="Times New Roman"/>
                <a:ea typeface="+mn-lt"/>
                <a:cs typeface="+mn-lt"/>
              </a:rPr>
              <a:t>Loan_num</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LoanNumber</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17) Transact</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18) Bill</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Bill_payment_no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19) </a:t>
            </a:r>
            <a:r>
              <a:rPr lang="en-US" sz="2000" dirty="0" err="1">
                <a:solidFill>
                  <a:schemeClr val="accent1"/>
                </a:solidFill>
                <a:latin typeface="Times New Roman"/>
                <a:ea typeface="+mn-lt"/>
                <a:cs typeface="+mn-lt"/>
              </a:rPr>
              <a:t>State_city</a:t>
            </a:r>
            <a:r>
              <a:rPr lang="en-US" sz="2000" dirty="0">
                <a:latin typeface="Times New Roman"/>
                <a:ea typeface="+mn-lt"/>
                <a:cs typeface="+mn-lt"/>
              </a:rPr>
              <a:t> (</a:t>
            </a:r>
            <a:r>
              <a:rPr lang="en-US" sz="2000" u="sng" dirty="0" err="1">
                <a:latin typeface="Times New Roman"/>
                <a:ea typeface="+mn-lt"/>
                <a:cs typeface="+mn-lt"/>
              </a:rPr>
              <a:t>City</a:t>
            </a:r>
            <a:r>
              <a:rPr lang="en-US" sz="2000" dirty="0" err="1">
                <a:latin typeface="Times New Roman"/>
                <a:ea typeface="+mn-lt"/>
                <a:cs typeface="+mn-lt"/>
              </a:rPr>
              <a:t>,State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20) Zip</a:t>
            </a:r>
            <a:r>
              <a:rPr lang="en-US" sz="2000" dirty="0">
                <a:latin typeface="Times New Roman"/>
                <a:ea typeface="+mn-lt"/>
                <a:cs typeface="+mn-lt"/>
              </a:rPr>
              <a:t> (</a:t>
            </a:r>
            <a:r>
              <a:rPr lang="en-US" sz="2000" dirty="0" err="1">
                <a:latin typeface="Times New Roman"/>
                <a:ea typeface="+mn-lt"/>
                <a:cs typeface="+mn-lt"/>
              </a:rPr>
              <a:t>Zip_code</a:t>
            </a:r>
            <a:r>
              <a:rPr lang="en-US" sz="2000" dirty="0">
                <a:latin typeface="Times New Roman"/>
                <a:ea typeface="+mn-lt"/>
                <a:cs typeface="+mn-lt"/>
              </a:rPr>
              <a:t>, City) </a:t>
            </a:r>
            <a:endParaRPr lang="en-US" sz="2000">
              <a:latin typeface="Times New Roman"/>
              <a:cs typeface="Times New Roman"/>
            </a:endParaRPr>
          </a:p>
        </p:txBody>
      </p:sp>
    </p:spTree>
    <p:extLst>
      <p:ext uri="{BB962C8B-B14F-4D97-AF65-F5344CB8AC3E}">
        <p14:creationId xmlns:p14="http://schemas.microsoft.com/office/powerpoint/2010/main" val="68478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D5CFD-389B-4F12-B64A-D664EB94A1D2}"/>
              </a:ext>
            </a:extLst>
          </p:cNvPr>
          <p:cNvSpPr>
            <a:spLocks noGrp="1"/>
          </p:cNvSpPr>
          <p:nvPr>
            <p:ph type="title"/>
          </p:nvPr>
        </p:nvSpPr>
        <p:spPr>
          <a:xfrm>
            <a:off x="1151234" y="3822205"/>
            <a:ext cx="7698653" cy="1461778"/>
          </a:xfrm>
        </p:spPr>
        <p:txBody>
          <a:bodyPr anchor="t">
            <a:normAutofit/>
          </a:bodyPr>
          <a:lstStyle/>
          <a:p>
            <a:r>
              <a:rPr lang="en-US" sz="5800" b="1" i="1" u="sng">
                <a:cs typeface="Calibri Light"/>
              </a:rPr>
              <a:t>CREATION OF TABLES</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986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4502-B36D-4917-91BA-E80AF974B587}"/>
              </a:ext>
            </a:extLst>
          </p:cNvPr>
          <p:cNvSpPr>
            <a:spLocks noGrp="1"/>
          </p:cNvSpPr>
          <p:nvPr>
            <p:ph type="title"/>
          </p:nvPr>
        </p:nvSpPr>
        <p:spPr>
          <a:xfrm>
            <a:off x="838200" y="147782"/>
            <a:ext cx="10515600" cy="1487053"/>
          </a:xfrm>
        </p:spPr>
        <p:txBody>
          <a:bodyPr>
            <a:noAutofit/>
          </a:bodyPr>
          <a:lstStyle/>
          <a:p>
            <a:br>
              <a:rPr lang="en-US" sz="1600" dirty="0">
                <a:cs typeface="Calibri Light"/>
              </a:rPr>
            </a:br>
            <a:r>
              <a:rPr lang="en-US" sz="2800" b="1" dirty="0">
                <a:cs typeface="Calibri Light"/>
              </a:rPr>
              <a:t>ADMINISTRATOR TABLE</a:t>
            </a:r>
            <a:br>
              <a:rPr lang="en-US" sz="1600" dirty="0">
                <a:cs typeface="Calibri Light"/>
              </a:rPr>
            </a:br>
            <a:br>
              <a:rPr lang="en-US" sz="1600" dirty="0">
                <a:cs typeface="Calibri Light"/>
              </a:rPr>
            </a:br>
            <a:r>
              <a:rPr lang="en-US" sz="1600" dirty="0">
                <a:cs typeface="Calibri Light"/>
              </a:rPr>
              <a:t>Create TABLE ADMINISTRATOR (</a:t>
            </a:r>
            <a:r>
              <a:rPr lang="en-US" sz="1600" dirty="0" err="1">
                <a:cs typeface="Calibri Light"/>
              </a:rPr>
              <a:t>Emp_id</a:t>
            </a:r>
            <a:r>
              <a:rPr lang="en-US" sz="1600" dirty="0">
                <a:cs typeface="Calibri Light"/>
              </a:rPr>
              <a:t> varchar(10) PRIMARY KEY, </a:t>
            </a:r>
            <a:r>
              <a:rPr lang="en-US" sz="1600" dirty="0" err="1">
                <a:cs typeface="Calibri Light"/>
              </a:rPr>
              <a:t>Emp_firstName</a:t>
            </a:r>
            <a:r>
              <a:rPr lang="en-US" sz="1600" dirty="0">
                <a:cs typeface="Calibri Light"/>
              </a:rPr>
              <a:t> varchar(30), </a:t>
            </a:r>
            <a:r>
              <a:rPr lang="en-US" sz="1600" dirty="0" err="1">
                <a:cs typeface="Calibri Light"/>
              </a:rPr>
              <a:t>Emp_lastName</a:t>
            </a:r>
            <a:r>
              <a:rPr lang="en-US" sz="1600" dirty="0">
                <a:cs typeface="Calibri Light"/>
              </a:rPr>
              <a:t> varchar(30), </a:t>
            </a:r>
            <a:r>
              <a:rPr lang="en-US" sz="1600" dirty="0" err="1">
                <a:cs typeface="Calibri Light"/>
              </a:rPr>
              <a:t>Emp_Gender</a:t>
            </a:r>
            <a:r>
              <a:rPr lang="en-US" sz="1600" dirty="0">
                <a:cs typeface="Calibri Light"/>
              </a:rPr>
              <a:t> char(1), </a:t>
            </a:r>
            <a:r>
              <a:rPr lang="en-US" sz="1600" dirty="0" err="1">
                <a:cs typeface="Calibri Light"/>
              </a:rPr>
              <a:t>Emp_DOB</a:t>
            </a:r>
            <a:r>
              <a:rPr lang="en-US" sz="1600" dirty="0">
                <a:cs typeface="Calibri Light"/>
              </a:rPr>
              <a:t> date, </a:t>
            </a:r>
            <a:r>
              <a:rPr lang="en-US" sz="1600" dirty="0" err="1">
                <a:cs typeface="Calibri Light"/>
              </a:rPr>
              <a:t>Emp_Designation</a:t>
            </a:r>
            <a:r>
              <a:rPr lang="en-US" sz="1600" dirty="0">
                <a:cs typeface="Calibri Light"/>
              </a:rPr>
              <a:t> varchar2(20),</a:t>
            </a:r>
            <a:r>
              <a:rPr lang="en-US" sz="1600" dirty="0" err="1">
                <a:cs typeface="Calibri Light"/>
              </a:rPr>
              <a:t>Hired_date</a:t>
            </a:r>
            <a:r>
              <a:rPr lang="en-US" sz="1600" dirty="0">
                <a:cs typeface="Calibri Light"/>
              </a:rPr>
              <a:t> date, </a:t>
            </a:r>
            <a:r>
              <a:rPr lang="en-US" sz="1600" dirty="0" err="1">
                <a:cs typeface="Calibri Light"/>
              </a:rPr>
              <a:t>Emp_workingStatus</a:t>
            </a:r>
            <a:r>
              <a:rPr lang="en-US" sz="1600" dirty="0">
                <a:cs typeface="Calibri Light"/>
              </a:rPr>
              <a:t> varchar2(20)); </a:t>
            </a:r>
            <a:br>
              <a:rPr lang="en-US" sz="1600" dirty="0">
                <a:cs typeface="Calibri Light"/>
              </a:rPr>
            </a:br>
            <a:br>
              <a:rPr lang="en-US" sz="1600" dirty="0">
                <a:cs typeface="Calibri Light"/>
              </a:rPr>
            </a:br>
            <a:br>
              <a:rPr lang="en-US" sz="1600" dirty="0">
                <a:cs typeface="Calibri Light"/>
              </a:rPr>
            </a:br>
            <a:endParaRPr lang="en-US" sz="1600" dirty="0"/>
          </a:p>
        </p:txBody>
      </p:sp>
      <p:pic>
        <p:nvPicPr>
          <p:cNvPr id="4" name="Picture 4">
            <a:extLst>
              <a:ext uri="{FF2B5EF4-FFF2-40B4-BE49-F238E27FC236}">
                <a16:creationId xmlns:a16="http://schemas.microsoft.com/office/drawing/2014/main" id="{61EF60D6-EA22-48AA-A23B-4C501FD05ED3}"/>
              </a:ext>
            </a:extLst>
          </p:cNvPr>
          <p:cNvPicPr>
            <a:picLocks noGrp="1" noChangeAspect="1"/>
          </p:cNvPicPr>
          <p:nvPr>
            <p:ph idx="1"/>
          </p:nvPr>
        </p:nvPicPr>
        <p:blipFill>
          <a:blip r:embed="rId2"/>
          <a:stretch>
            <a:fillRect/>
          </a:stretch>
        </p:blipFill>
        <p:spPr>
          <a:xfrm>
            <a:off x="1542753" y="1825625"/>
            <a:ext cx="9106493" cy="4351338"/>
          </a:xfrm>
        </p:spPr>
      </p:pic>
    </p:spTree>
    <p:extLst>
      <p:ext uri="{BB962C8B-B14F-4D97-AF65-F5344CB8AC3E}">
        <p14:creationId xmlns:p14="http://schemas.microsoft.com/office/powerpoint/2010/main" val="166583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E153-E57A-440E-B85A-9BF6FDBEAC9F}"/>
              </a:ext>
            </a:extLst>
          </p:cNvPr>
          <p:cNvSpPr>
            <a:spLocks noGrp="1"/>
          </p:cNvSpPr>
          <p:nvPr>
            <p:ph type="title"/>
          </p:nvPr>
        </p:nvSpPr>
        <p:spPr>
          <a:xfrm>
            <a:off x="838200" y="138545"/>
            <a:ext cx="10515600" cy="1265381"/>
          </a:xfrm>
        </p:spPr>
        <p:txBody>
          <a:bodyPr>
            <a:normAutofit/>
          </a:bodyPr>
          <a:lstStyle/>
          <a:p>
            <a:r>
              <a:rPr lang="en-US" sz="2800" dirty="0">
                <a:cs typeface="Calibri Light"/>
              </a:rPr>
              <a:t>CUSTOMER TABLE</a:t>
            </a:r>
            <a:br>
              <a:rPr lang="en-US" sz="1800" dirty="0">
                <a:cs typeface="Calibri Light"/>
              </a:rPr>
            </a:br>
            <a:r>
              <a:rPr lang="en-US" sz="1800" dirty="0">
                <a:cs typeface="Calibri Light"/>
              </a:rPr>
              <a:t>Create Table CUSTOMER (</a:t>
            </a:r>
            <a:r>
              <a:rPr lang="en-US" sz="1800" dirty="0" err="1">
                <a:cs typeface="Calibri Light"/>
              </a:rPr>
              <a:t>Customer_id</a:t>
            </a:r>
            <a:r>
              <a:rPr lang="en-US" sz="1800" dirty="0">
                <a:cs typeface="Calibri Light"/>
              </a:rPr>
              <a:t> int PRIMARY KEY, </a:t>
            </a:r>
            <a:r>
              <a:rPr lang="en-US" sz="1800" dirty="0" err="1">
                <a:cs typeface="Calibri Light"/>
              </a:rPr>
              <a:t>AccountID</a:t>
            </a:r>
            <a:r>
              <a:rPr lang="en-US" sz="1800" dirty="0">
                <a:cs typeface="Calibri Light"/>
              </a:rPr>
              <a:t> varchar(20), </a:t>
            </a:r>
            <a:r>
              <a:rPr lang="en-US" sz="1800" dirty="0" err="1">
                <a:cs typeface="Calibri Light"/>
              </a:rPr>
              <a:t>UserLoginID</a:t>
            </a:r>
            <a:r>
              <a:rPr lang="en-US" sz="1800" dirty="0">
                <a:cs typeface="Calibri Light"/>
              </a:rPr>
              <a:t> int, </a:t>
            </a:r>
            <a:r>
              <a:rPr lang="en-US" sz="1800" dirty="0" err="1">
                <a:cs typeface="Calibri Light"/>
              </a:rPr>
              <a:t>Customer_firstName</a:t>
            </a:r>
            <a:r>
              <a:rPr lang="en-US" sz="1800" dirty="0">
                <a:cs typeface="Calibri Light"/>
              </a:rPr>
              <a:t> varchar(30), </a:t>
            </a:r>
            <a:r>
              <a:rPr lang="en-US" sz="1800" dirty="0" err="1">
                <a:cs typeface="Calibri Light"/>
              </a:rPr>
              <a:t>Customer_lastName</a:t>
            </a:r>
            <a:r>
              <a:rPr lang="en-US" sz="1800" dirty="0">
                <a:cs typeface="Calibri Light"/>
              </a:rPr>
              <a:t> varchar(30), </a:t>
            </a:r>
            <a:r>
              <a:rPr lang="en-US" sz="1800" dirty="0" err="1">
                <a:cs typeface="Calibri Light"/>
              </a:rPr>
              <a:t>Customer_Gender</a:t>
            </a:r>
            <a:r>
              <a:rPr lang="en-US" sz="1800" dirty="0">
                <a:cs typeface="Calibri Light"/>
              </a:rPr>
              <a:t> char(1), DOB date</a:t>
            </a:r>
            <a:br>
              <a:rPr lang="en-US" sz="1800" dirty="0">
                <a:cs typeface="Calibri Light"/>
              </a:rPr>
            </a:br>
            <a:r>
              <a:rPr lang="en-US" sz="1800" dirty="0">
                <a:cs typeface="Calibri Light"/>
              </a:rPr>
              <a:t>, </a:t>
            </a:r>
            <a:r>
              <a:rPr lang="en-US" sz="1800" dirty="0" err="1">
                <a:cs typeface="Calibri Light"/>
              </a:rPr>
              <a:t>Customer_Address</a:t>
            </a:r>
            <a:r>
              <a:rPr lang="en-US" sz="1800" dirty="0">
                <a:cs typeface="Calibri Light"/>
              </a:rPr>
              <a:t> varchar2(100), </a:t>
            </a:r>
            <a:r>
              <a:rPr lang="en-US" sz="1800" dirty="0" err="1">
                <a:cs typeface="Calibri Light"/>
              </a:rPr>
              <a:t>Zip_code</a:t>
            </a:r>
            <a:r>
              <a:rPr lang="en-US" sz="1800" dirty="0">
                <a:cs typeface="Calibri Light"/>
              </a:rPr>
              <a:t> int, </a:t>
            </a:r>
            <a:r>
              <a:rPr lang="en-US" sz="1800" dirty="0" err="1">
                <a:cs typeface="Calibri Light"/>
              </a:rPr>
              <a:t>Email_Id</a:t>
            </a:r>
            <a:r>
              <a:rPr lang="en-US" sz="1800" dirty="0">
                <a:cs typeface="Calibri Light"/>
              </a:rPr>
              <a:t> varchar(30));</a:t>
            </a:r>
            <a:endParaRPr lang="en-US" sz="1800" dirty="0"/>
          </a:p>
        </p:txBody>
      </p:sp>
      <p:pic>
        <p:nvPicPr>
          <p:cNvPr id="4" name="Picture 4" descr="Table&#10;&#10;Description automatically generated">
            <a:extLst>
              <a:ext uri="{FF2B5EF4-FFF2-40B4-BE49-F238E27FC236}">
                <a16:creationId xmlns:a16="http://schemas.microsoft.com/office/drawing/2014/main" id="{9A35CFA7-4495-4FBA-8F23-1F3703709973}"/>
              </a:ext>
            </a:extLst>
          </p:cNvPr>
          <p:cNvPicPr>
            <a:picLocks noGrp="1" noChangeAspect="1"/>
          </p:cNvPicPr>
          <p:nvPr>
            <p:ph idx="1"/>
          </p:nvPr>
        </p:nvPicPr>
        <p:blipFill>
          <a:blip r:embed="rId2"/>
          <a:stretch>
            <a:fillRect/>
          </a:stretch>
        </p:blipFill>
        <p:spPr>
          <a:xfrm>
            <a:off x="580902" y="1469262"/>
            <a:ext cx="10772898" cy="5054168"/>
          </a:xfrm>
        </p:spPr>
      </p:pic>
    </p:spTree>
    <p:extLst>
      <p:ext uri="{BB962C8B-B14F-4D97-AF65-F5344CB8AC3E}">
        <p14:creationId xmlns:p14="http://schemas.microsoft.com/office/powerpoint/2010/main" val="334808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EAA-B720-4A4B-A604-B7D79E77B838}"/>
              </a:ext>
            </a:extLst>
          </p:cNvPr>
          <p:cNvSpPr>
            <a:spLocks noGrp="1"/>
          </p:cNvSpPr>
          <p:nvPr>
            <p:ph type="title"/>
          </p:nvPr>
        </p:nvSpPr>
        <p:spPr>
          <a:xfrm>
            <a:off x="838200" y="0"/>
            <a:ext cx="10515600" cy="1662545"/>
          </a:xfrm>
        </p:spPr>
        <p:txBody>
          <a:bodyPr>
            <a:normAutofit/>
          </a:bodyPr>
          <a:lstStyle/>
          <a:p>
            <a:r>
              <a:rPr lang="en-US" sz="3200" dirty="0">
                <a:cs typeface="Calibri Light"/>
              </a:rPr>
              <a:t>ACCOUNT_DETAILS</a:t>
            </a:r>
            <a:br>
              <a:rPr lang="en-US" sz="2000" dirty="0">
                <a:cs typeface="Calibri Light"/>
              </a:rPr>
            </a:br>
            <a:r>
              <a:rPr lang="en-US" sz="2000" dirty="0">
                <a:cs typeface="Calibri Light"/>
              </a:rPr>
              <a:t>Create table ACCOUNT_DETAILS (</a:t>
            </a:r>
            <a:r>
              <a:rPr lang="en-US" sz="2000" dirty="0" err="1">
                <a:cs typeface="Calibri Light"/>
              </a:rPr>
              <a:t>AccountID</a:t>
            </a:r>
            <a:r>
              <a:rPr lang="en-US" sz="2000" dirty="0">
                <a:cs typeface="Calibri Light"/>
              </a:rPr>
              <a:t> varchar(20) PRIMARY KEY, </a:t>
            </a:r>
            <a:r>
              <a:rPr lang="en-US" sz="2000" dirty="0" err="1">
                <a:cs typeface="Calibri Light"/>
              </a:rPr>
              <a:t>CurrentBalance</a:t>
            </a:r>
            <a:r>
              <a:rPr lang="en-US" sz="2000" dirty="0">
                <a:cs typeface="Calibri Light"/>
              </a:rPr>
              <a:t> float, </a:t>
            </a:r>
            <a:r>
              <a:rPr lang="en-US" sz="2000" dirty="0" err="1">
                <a:cs typeface="Calibri Light"/>
              </a:rPr>
              <a:t>AccountType</a:t>
            </a:r>
            <a:r>
              <a:rPr lang="en-US" sz="2000" dirty="0">
                <a:cs typeface="Calibri Light"/>
              </a:rPr>
              <a:t> varchar2(20), </a:t>
            </a:r>
            <a:r>
              <a:rPr lang="en-US" sz="2000" dirty="0" err="1">
                <a:cs typeface="Calibri Light"/>
              </a:rPr>
              <a:t>AccountStatus</a:t>
            </a:r>
            <a:r>
              <a:rPr lang="en-US" sz="2000" dirty="0">
                <a:cs typeface="Calibri Light"/>
              </a:rPr>
              <a:t> varchar2(20), </a:t>
            </a:r>
            <a:r>
              <a:rPr lang="en-US" sz="2000" dirty="0" err="1">
                <a:cs typeface="Calibri Light"/>
              </a:rPr>
              <a:t>SavingsInterestRate</a:t>
            </a:r>
            <a:r>
              <a:rPr lang="en-US" sz="2000" dirty="0">
                <a:cs typeface="Calibri Light"/>
              </a:rPr>
              <a:t> float); </a:t>
            </a:r>
            <a:endParaRPr lang="en-US" sz="2000" dirty="0"/>
          </a:p>
        </p:txBody>
      </p:sp>
      <p:pic>
        <p:nvPicPr>
          <p:cNvPr id="4" name="Picture 4" descr="Table&#10;&#10;Description automatically generated">
            <a:extLst>
              <a:ext uri="{FF2B5EF4-FFF2-40B4-BE49-F238E27FC236}">
                <a16:creationId xmlns:a16="http://schemas.microsoft.com/office/drawing/2014/main" id="{638F5A53-A59A-4CFF-B5E4-791EAF5E6FF2}"/>
              </a:ext>
            </a:extLst>
          </p:cNvPr>
          <p:cNvPicPr>
            <a:picLocks noGrp="1" noChangeAspect="1"/>
          </p:cNvPicPr>
          <p:nvPr>
            <p:ph idx="1"/>
          </p:nvPr>
        </p:nvPicPr>
        <p:blipFill>
          <a:blip r:embed="rId2"/>
          <a:stretch>
            <a:fillRect/>
          </a:stretch>
        </p:blipFill>
        <p:spPr>
          <a:xfrm>
            <a:off x="2156204" y="1825625"/>
            <a:ext cx="7404579" cy="4351338"/>
          </a:xfrm>
        </p:spPr>
      </p:pic>
    </p:spTree>
    <p:extLst>
      <p:ext uri="{BB962C8B-B14F-4D97-AF65-F5344CB8AC3E}">
        <p14:creationId xmlns:p14="http://schemas.microsoft.com/office/powerpoint/2010/main" val="2849547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F23C-A10B-40C0-BBEF-41DF393B897F}"/>
              </a:ext>
            </a:extLst>
          </p:cNvPr>
          <p:cNvSpPr>
            <a:spLocks noGrp="1"/>
          </p:cNvSpPr>
          <p:nvPr>
            <p:ph type="title"/>
          </p:nvPr>
        </p:nvSpPr>
        <p:spPr>
          <a:xfrm>
            <a:off x="838200" y="92364"/>
            <a:ext cx="10515600" cy="1274617"/>
          </a:xfrm>
        </p:spPr>
        <p:txBody>
          <a:bodyPr>
            <a:normAutofit/>
          </a:bodyPr>
          <a:lstStyle/>
          <a:p>
            <a:r>
              <a:rPr lang="en-US" sz="3200" dirty="0">
                <a:cs typeface="Calibri Light"/>
              </a:rPr>
              <a:t>REGISTRATION</a:t>
            </a:r>
            <a:br>
              <a:rPr lang="en-US" sz="2000" dirty="0">
                <a:cs typeface="Calibri Light"/>
              </a:rPr>
            </a:br>
            <a:r>
              <a:rPr lang="en-US" sz="2000" dirty="0">
                <a:cs typeface="Calibri Light"/>
              </a:rPr>
              <a:t>Create table REGISTRATION (</a:t>
            </a:r>
            <a:r>
              <a:rPr lang="en-US" sz="2000" dirty="0" err="1">
                <a:cs typeface="Calibri Light"/>
              </a:rPr>
              <a:t>RegisterID</a:t>
            </a:r>
            <a:r>
              <a:rPr lang="en-US" sz="2000" dirty="0">
                <a:cs typeface="Calibri Light"/>
              </a:rPr>
              <a:t> int PRIMARY KEY, </a:t>
            </a:r>
            <a:r>
              <a:rPr lang="en-US" sz="2000" dirty="0" err="1">
                <a:cs typeface="Calibri Light"/>
              </a:rPr>
              <a:t>UserName</a:t>
            </a:r>
            <a:r>
              <a:rPr lang="en-US" sz="2000" dirty="0">
                <a:cs typeface="Calibri Light"/>
              </a:rPr>
              <a:t> varchar(20), </a:t>
            </a:r>
            <a:r>
              <a:rPr lang="en-US" sz="2000" dirty="0" err="1">
                <a:cs typeface="Calibri Light"/>
              </a:rPr>
              <a:t>UserLoginID</a:t>
            </a:r>
            <a:r>
              <a:rPr lang="en-US" sz="2000" dirty="0">
                <a:cs typeface="Calibri Light"/>
              </a:rPr>
              <a:t> int, Password varchar(12), </a:t>
            </a:r>
            <a:r>
              <a:rPr lang="en-US" sz="2000" dirty="0" err="1">
                <a:cs typeface="Calibri Light"/>
              </a:rPr>
              <a:t>Email_Id</a:t>
            </a:r>
            <a:r>
              <a:rPr lang="en-US" sz="2000" dirty="0">
                <a:cs typeface="Calibri Light"/>
              </a:rPr>
              <a:t> varchar(30), Mobile_no1 number(10));</a:t>
            </a:r>
            <a:endParaRPr lang="en-US" sz="2000" dirty="0"/>
          </a:p>
        </p:txBody>
      </p:sp>
      <p:pic>
        <p:nvPicPr>
          <p:cNvPr id="4" name="Picture 4" descr="Table&#10;&#10;Description automatically generated">
            <a:extLst>
              <a:ext uri="{FF2B5EF4-FFF2-40B4-BE49-F238E27FC236}">
                <a16:creationId xmlns:a16="http://schemas.microsoft.com/office/drawing/2014/main" id="{2ECEF815-2DBF-4F73-8AFA-96E16AA9E4B8}"/>
              </a:ext>
            </a:extLst>
          </p:cNvPr>
          <p:cNvPicPr>
            <a:picLocks noGrp="1" noChangeAspect="1"/>
          </p:cNvPicPr>
          <p:nvPr>
            <p:ph idx="1"/>
          </p:nvPr>
        </p:nvPicPr>
        <p:blipFill>
          <a:blip r:embed="rId2"/>
          <a:stretch>
            <a:fillRect/>
          </a:stretch>
        </p:blipFill>
        <p:spPr>
          <a:xfrm>
            <a:off x="1888821" y="1533862"/>
            <a:ext cx="8466550" cy="4548644"/>
          </a:xfrm>
        </p:spPr>
      </p:pic>
    </p:spTree>
    <p:extLst>
      <p:ext uri="{BB962C8B-B14F-4D97-AF65-F5344CB8AC3E}">
        <p14:creationId xmlns:p14="http://schemas.microsoft.com/office/powerpoint/2010/main" val="1828384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B0-9106-45D5-88FF-CF3532EA928A}"/>
              </a:ext>
            </a:extLst>
          </p:cNvPr>
          <p:cNvSpPr>
            <a:spLocks noGrp="1"/>
          </p:cNvSpPr>
          <p:nvPr>
            <p:ph type="title"/>
          </p:nvPr>
        </p:nvSpPr>
        <p:spPr>
          <a:xfrm>
            <a:off x="838200" y="92365"/>
            <a:ext cx="10515600" cy="1228436"/>
          </a:xfrm>
        </p:spPr>
        <p:txBody>
          <a:bodyPr>
            <a:normAutofit/>
          </a:bodyPr>
          <a:lstStyle/>
          <a:p>
            <a:r>
              <a:rPr lang="en-US" sz="2800" dirty="0">
                <a:cs typeface="Calibri Light"/>
              </a:rPr>
              <a:t>SECURITY QUESTION AND ANSWER</a:t>
            </a:r>
            <a:br>
              <a:rPr lang="en-US" sz="1800" dirty="0">
                <a:cs typeface="Calibri Light"/>
              </a:rPr>
            </a:br>
            <a:r>
              <a:rPr lang="en-US" sz="1800" dirty="0">
                <a:cs typeface="Calibri Light"/>
              </a:rPr>
              <a:t>Create Table SECURITY_ANSS (</a:t>
            </a:r>
            <a:r>
              <a:rPr lang="en-US" sz="1800" dirty="0" err="1">
                <a:cs typeface="Calibri Light"/>
              </a:rPr>
              <a:t>UserLoginID</a:t>
            </a:r>
            <a:r>
              <a:rPr lang="en-US" sz="1800" dirty="0">
                <a:cs typeface="Calibri Light"/>
              </a:rPr>
              <a:t> int PRIMARY KEY, </a:t>
            </a:r>
            <a:r>
              <a:rPr lang="en-US" sz="1800" dirty="0" err="1">
                <a:cs typeface="Calibri Light"/>
              </a:rPr>
              <a:t>Security_QuestID</a:t>
            </a:r>
            <a:r>
              <a:rPr lang="en-US" sz="1800" dirty="0">
                <a:cs typeface="Calibri Light"/>
              </a:rPr>
              <a:t> varchar(3), </a:t>
            </a:r>
            <a:r>
              <a:rPr lang="en-US" sz="1800" dirty="0" err="1">
                <a:cs typeface="Calibri Light"/>
              </a:rPr>
              <a:t>Security_Ans</a:t>
            </a:r>
            <a:r>
              <a:rPr lang="en-US" sz="1800" dirty="0">
                <a:cs typeface="Calibri Light"/>
              </a:rPr>
              <a:t> varchar(20));</a:t>
            </a:r>
            <a:br>
              <a:rPr lang="en-US" sz="1800" dirty="0">
                <a:cs typeface="Calibri Light"/>
              </a:rPr>
            </a:br>
            <a:r>
              <a:rPr lang="en-US" sz="1800" dirty="0">
                <a:cs typeface="Calibri Light"/>
              </a:rPr>
              <a:t>Create Table SECURITY_QUEST (</a:t>
            </a:r>
            <a:r>
              <a:rPr lang="en-US" sz="1800" dirty="0" err="1">
                <a:cs typeface="Calibri Light"/>
              </a:rPr>
              <a:t>Security_QuestID</a:t>
            </a:r>
            <a:r>
              <a:rPr lang="en-US" sz="1800" dirty="0">
                <a:cs typeface="Calibri Light"/>
              </a:rPr>
              <a:t> varchar(3) PRIMARY KEY, </a:t>
            </a:r>
            <a:r>
              <a:rPr lang="en-US" sz="1800" dirty="0" err="1">
                <a:cs typeface="Calibri Light"/>
              </a:rPr>
              <a:t>Security_Questions</a:t>
            </a:r>
            <a:r>
              <a:rPr lang="en-US" sz="1800" dirty="0">
                <a:cs typeface="Calibri Light"/>
              </a:rPr>
              <a:t> varchar(50));</a:t>
            </a:r>
          </a:p>
        </p:txBody>
      </p:sp>
      <p:pic>
        <p:nvPicPr>
          <p:cNvPr id="4" name="Picture 4" descr="Table&#10;&#10;Description automatically generated">
            <a:extLst>
              <a:ext uri="{FF2B5EF4-FFF2-40B4-BE49-F238E27FC236}">
                <a16:creationId xmlns:a16="http://schemas.microsoft.com/office/drawing/2014/main" id="{C924F821-5DCD-4729-9BAF-214A63DA4227}"/>
              </a:ext>
            </a:extLst>
          </p:cNvPr>
          <p:cNvPicPr>
            <a:picLocks noGrp="1" noChangeAspect="1"/>
          </p:cNvPicPr>
          <p:nvPr>
            <p:ph idx="1"/>
          </p:nvPr>
        </p:nvPicPr>
        <p:blipFill>
          <a:blip r:embed="rId2"/>
          <a:stretch>
            <a:fillRect/>
          </a:stretch>
        </p:blipFill>
        <p:spPr>
          <a:xfrm>
            <a:off x="708327" y="1656339"/>
            <a:ext cx="4982879" cy="4855009"/>
          </a:xfrm>
        </p:spPr>
      </p:pic>
      <p:pic>
        <p:nvPicPr>
          <p:cNvPr id="5" name="Picture 5" descr="Table&#10;&#10;Description automatically generated">
            <a:extLst>
              <a:ext uri="{FF2B5EF4-FFF2-40B4-BE49-F238E27FC236}">
                <a16:creationId xmlns:a16="http://schemas.microsoft.com/office/drawing/2014/main" id="{8641B5A0-8A1E-4238-A449-C8C849378FD7}"/>
              </a:ext>
            </a:extLst>
          </p:cNvPr>
          <p:cNvPicPr>
            <a:picLocks noChangeAspect="1"/>
          </p:cNvPicPr>
          <p:nvPr/>
        </p:nvPicPr>
        <p:blipFill>
          <a:blip r:embed="rId3"/>
          <a:stretch>
            <a:fillRect/>
          </a:stretch>
        </p:blipFill>
        <p:spPr>
          <a:xfrm>
            <a:off x="6220219" y="1544488"/>
            <a:ext cx="5133581" cy="4861191"/>
          </a:xfrm>
          <a:prstGeom prst="rect">
            <a:avLst/>
          </a:prstGeom>
        </p:spPr>
      </p:pic>
    </p:spTree>
    <p:extLst>
      <p:ext uri="{BB962C8B-B14F-4D97-AF65-F5344CB8AC3E}">
        <p14:creationId xmlns:p14="http://schemas.microsoft.com/office/powerpoint/2010/main" val="409582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0221-CC06-4003-A9FD-867EA817F6DE}"/>
              </a:ext>
            </a:extLst>
          </p:cNvPr>
          <p:cNvSpPr>
            <a:spLocks noGrp="1"/>
          </p:cNvSpPr>
          <p:nvPr>
            <p:ph type="title"/>
          </p:nvPr>
        </p:nvSpPr>
        <p:spPr>
          <a:xfrm>
            <a:off x="838200" y="221674"/>
            <a:ext cx="10515600" cy="1191490"/>
          </a:xfrm>
        </p:spPr>
        <p:txBody>
          <a:bodyPr>
            <a:noAutofit/>
          </a:bodyPr>
          <a:lstStyle/>
          <a:p>
            <a:r>
              <a:rPr lang="en-US" sz="3200" dirty="0">
                <a:cs typeface="Calibri Light"/>
              </a:rPr>
              <a:t>TRANSACTION</a:t>
            </a:r>
            <a:br>
              <a:rPr lang="en-US" sz="1800" dirty="0">
                <a:cs typeface="Calibri Light"/>
              </a:rPr>
            </a:br>
            <a:r>
              <a:rPr lang="en-US" sz="1800" dirty="0">
                <a:cs typeface="Calibri Light"/>
              </a:rPr>
              <a:t>Create table TRANSACTION (</a:t>
            </a:r>
            <a:r>
              <a:rPr lang="en-US" sz="1800" dirty="0" err="1">
                <a:cs typeface="Calibri Light"/>
              </a:rPr>
              <a:t>TransactionID</a:t>
            </a:r>
            <a:r>
              <a:rPr lang="en-US" sz="1800" dirty="0">
                <a:cs typeface="Calibri Light"/>
              </a:rPr>
              <a:t> varchar(15) PRIMARY KEY, </a:t>
            </a:r>
            <a:r>
              <a:rPr lang="en-US" sz="1800" dirty="0" err="1">
                <a:cs typeface="Calibri Light"/>
              </a:rPr>
              <a:t>TransactionDate</a:t>
            </a:r>
            <a:r>
              <a:rPr lang="en-US" sz="1800" dirty="0">
                <a:cs typeface="Calibri Light"/>
              </a:rPr>
              <a:t> date, </a:t>
            </a:r>
            <a:r>
              <a:rPr lang="en-US" sz="1800" dirty="0" err="1">
                <a:cs typeface="Calibri Light"/>
              </a:rPr>
              <a:t>TransactionTime</a:t>
            </a:r>
            <a:r>
              <a:rPr lang="en-US" sz="1800" dirty="0">
                <a:cs typeface="Calibri Light"/>
              </a:rPr>
              <a:t> timestamp, </a:t>
            </a:r>
            <a:r>
              <a:rPr lang="en-US" sz="1800" dirty="0" err="1">
                <a:cs typeface="Calibri Light"/>
              </a:rPr>
              <a:t>TransactionType</a:t>
            </a:r>
            <a:r>
              <a:rPr lang="en-US" sz="1800" dirty="0">
                <a:cs typeface="Calibri Light"/>
              </a:rPr>
              <a:t> varchar2(20), </a:t>
            </a:r>
            <a:r>
              <a:rPr lang="en-US" sz="1800" dirty="0" err="1">
                <a:cs typeface="Calibri Light"/>
              </a:rPr>
              <a:t>TransactionAmount</a:t>
            </a:r>
            <a:r>
              <a:rPr lang="en-US" sz="1800" dirty="0">
                <a:cs typeface="Calibri Light"/>
              </a:rPr>
              <a:t> float, </a:t>
            </a:r>
            <a:r>
              <a:rPr lang="en-US" sz="1800" dirty="0" err="1">
                <a:cs typeface="Calibri Light"/>
              </a:rPr>
              <a:t>NewBalance</a:t>
            </a:r>
            <a:r>
              <a:rPr lang="en-US" sz="1800" dirty="0">
                <a:cs typeface="Calibri Light"/>
              </a:rPr>
              <a:t> float,</a:t>
            </a:r>
            <a:br>
              <a:rPr lang="en-US" sz="1800" dirty="0">
                <a:cs typeface="Calibri Light"/>
              </a:rPr>
            </a:br>
            <a:r>
              <a:rPr lang="en-US" sz="1800" dirty="0" err="1">
                <a:cs typeface="Calibri Light"/>
              </a:rPr>
              <a:t>WithdrawalCount</a:t>
            </a:r>
            <a:r>
              <a:rPr lang="en-US" sz="1800" dirty="0">
                <a:cs typeface="Calibri Light"/>
              </a:rPr>
              <a:t> int, </a:t>
            </a:r>
            <a:r>
              <a:rPr lang="en-US" sz="1800" dirty="0" err="1">
                <a:cs typeface="Calibri Light"/>
              </a:rPr>
              <a:t>DepositCount</a:t>
            </a:r>
            <a:r>
              <a:rPr lang="en-US" sz="1800" dirty="0">
                <a:cs typeface="Calibri Light"/>
              </a:rPr>
              <a:t> int, </a:t>
            </a:r>
            <a:r>
              <a:rPr lang="en-US" sz="1800" dirty="0" err="1">
                <a:cs typeface="Calibri Light"/>
              </a:rPr>
              <a:t>OldBalance</a:t>
            </a:r>
            <a:r>
              <a:rPr lang="en-US" sz="1800" dirty="0">
                <a:cs typeface="Calibri Light"/>
              </a:rPr>
              <a:t> float);</a:t>
            </a:r>
          </a:p>
        </p:txBody>
      </p:sp>
      <p:pic>
        <p:nvPicPr>
          <p:cNvPr id="4" name="Picture 4" descr="Table&#10;&#10;Description automatically generated">
            <a:extLst>
              <a:ext uri="{FF2B5EF4-FFF2-40B4-BE49-F238E27FC236}">
                <a16:creationId xmlns:a16="http://schemas.microsoft.com/office/drawing/2014/main" id="{EA78970F-E5E1-4BC0-A02D-1684A93A90E1}"/>
              </a:ext>
            </a:extLst>
          </p:cNvPr>
          <p:cNvPicPr>
            <a:picLocks noGrp="1" noChangeAspect="1"/>
          </p:cNvPicPr>
          <p:nvPr>
            <p:ph idx="1"/>
          </p:nvPr>
        </p:nvPicPr>
        <p:blipFill>
          <a:blip r:embed="rId2"/>
          <a:stretch>
            <a:fillRect/>
          </a:stretch>
        </p:blipFill>
        <p:spPr>
          <a:xfrm>
            <a:off x="976330" y="1661373"/>
            <a:ext cx="10377470" cy="4831502"/>
          </a:xfrm>
        </p:spPr>
      </p:pic>
    </p:spTree>
    <p:extLst>
      <p:ext uri="{BB962C8B-B14F-4D97-AF65-F5344CB8AC3E}">
        <p14:creationId xmlns:p14="http://schemas.microsoft.com/office/powerpoint/2010/main" val="356291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F004-F9A1-49BA-8CAC-1B2E3143A205}"/>
              </a:ext>
            </a:extLst>
          </p:cNvPr>
          <p:cNvSpPr>
            <a:spLocks noGrp="1"/>
          </p:cNvSpPr>
          <p:nvPr>
            <p:ph type="title"/>
          </p:nvPr>
        </p:nvSpPr>
        <p:spPr>
          <a:xfrm>
            <a:off x="838200" y="365125"/>
            <a:ext cx="10515600" cy="563563"/>
          </a:xfrm>
        </p:spPr>
        <p:txBody>
          <a:bodyPr>
            <a:normAutofit fontScale="90000"/>
          </a:bodyPr>
          <a:lstStyle/>
          <a:p>
            <a:r>
              <a:rPr lang="en-US">
                <a:cs typeface="Calibri Light"/>
              </a:rPr>
              <a:t>CONDT....</a:t>
            </a:r>
            <a:endParaRPr lang="en-US"/>
          </a:p>
        </p:txBody>
      </p:sp>
      <p:pic>
        <p:nvPicPr>
          <p:cNvPr id="4" name="Picture 4" descr="Table&#10;&#10;Description automatically generated">
            <a:extLst>
              <a:ext uri="{FF2B5EF4-FFF2-40B4-BE49-F238E27FC236}">
                <a16:creationId xmlns:a16="http://schemas.microsoft.com/office/drawing/2014/main" id="{3897C152-1898-43B8-90EA-C1B1CC02673F}"/>
              </a:ext>
            </a:extLst>
          </p:cNvPr>
          <p:cNvPicPr>
            <a:picLocks noGrp="1" noChangeAspect="1"/>
          </p:cNvPicPr>
          <p:nvPr>
            <p:ph idx="1"/>
          </p:nvPr>
        </p:nvPicPr>
        <p:blipFill>
          <a:blip r:embed="rId2"/>
          <a:stretch>
            <a:fillRect/>
          </a:stretch>
        </p:blipFill>
        <p:spPr>
          <a:xfrm>
            <a:off x="802514" y="1251701"/>
            <a:ext cx="10451273" cy="4664118"/>
          </a:xfrm>
        </p:spPr>
      </p:pic>
    </p:spTree>
    <p:extLst>
      <p:ext uri="{BB962C8B-B14F-4D97-AF65-F5344CB8AC3E}">
        <p14:creationId xmlns:p14="http://schemas.microsoft.com/office/powerpoint/2010/main" val="240476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AB98-A2DF-4F17-8B0B-70CFBAC54B15}"/>
              </a:ext>
            </a:extLst>
          </p:cNvPr>
          <p:cNvSpPr>
            <a:spLocks noGrp="1"/>
          </p:cNvSpPr>
          <p:nvPr>
            <p:ph type="title"/>
          </p:nvPr>
        </p:nvSpPr>
        <p:spPr>
          <a:xfrm>
            <a:off x="838200" y="184727"/>
            <a:ext cx="10515600" cy="1708728"/>
          </a:xfrm>
        </p:spPr>
        <p:txBody>
          <a:bodyPr>
            <a:normAutofit/>
          </a:bodyPr>
          <a:lstStyle/>
          <a:p>
            <a:r>
              <a:rPr lang="en-US" sz="3200" dirty="0">
                <a:cs typeface="Calibri Light"/>
              </a:rPr>
              <a:t>LOANTYPE AND LOAN_DETAILS</a:t>
            </a:r>
            <a:br>
              <a:rPr lang="en-US" sz="2000" dirty="0">
                <a:cs typeface="Calibri Light"/>
              </a:rPr>
            </a:br>
            <a:r>
              <a:rPr lang="en-US" sz="2000" dirty="0">
                <a:cs typeface="Calibri Light"/>
              </a:rPr>
              <a:t>Create table LOANTYPE (</a:t>
            </a:r>
            <a:r>
              <a:rPr lang="en-US" sz="2000" dirty="0" err="1">
                <a:cs typeface="Calibri Light"/>
              </a:rPr>
              <a:t>Loan_Type</a:t>
            </a:r>
            <a:r>
              <a:rPr lang="en-US" sz="2000" dirty="0">
                <a:cs typeface="Calibri Light"/>
              </a:rPr>
              <a:t> varchar2(20) PRIMARY KEY, </a:t>
            </a:r>
            <a:r>
              <a:rPr lang="en-US" sz="2000" dirty="0" err="1">
                <a:cs typeface="Calibri Light"/>
              </a:rPr>
              <a:t>InterestRate</a:t>
            </a:r>
            <a:r>
              <a:rPr lang="en-US" sz="2000" dirty="0">
                <a:cs typeface="Calibri Light"/>
              </a:rPr>
              <a:t> float);</a:t>
            </a:r>
            <a:br>
              <a:rPr lang="en-US" sz="2000" dirty="0">
                <a:cs typeface="Calibri Light"/>
              </a:rPr>
            </a:br>
            <a:r>
              <a:rPr lang="en-US" sz="2000" dirty="0">
                <a:cs typeface="Calibri Light"/>
              </a:rPr>
              <a:t>Create table LOAN_DETAILS (</a:t>
            </a:r>
            <a:r>
              <a:rPr lang="en-US" sz="2000" dirty="0" err="1">
                <a:cs typeface="Calibri Light"/>
              </a:rPr>
              <a:t>LoanNumber</a:t>
            </a:r>
            <a:r>
              <a:rPr lang="en-US" sz="2000" dirty="0">
                <a:cs typeface="Calibri Light"/>
              </a:rPr>
              <a:t> int PRIMARY KEY, </a:t>
            </a:r>
            <a:r>
              <a:rPr lang="en-US" sz="2000" dirty="0" err="1">
                <a:cs typeface="Calibri Light"/>
              </a:rPr>
              <a:t>LoanAmount</a:t>
            </a:r>
            <a:r>
              <a:rPr lang="en-US" sz="2000" dirty="0">
                <a:cs typeface="Calibri Light"/>
              </a:rPr>
              <a:t> float, </a:t>
            </a:r>
            <a:r>
              <a:rPr lang="en-US" sz="2000" dirty="0" err="1">
                <a:cs typeface="Calibri Light"/>
              </a:rPr>
              <a:t>LoanApprovalDate</a:t>
            </a:r>
            <a:r>
              <a:rPr lang="en-US" sz="2000" dirty="0">
                <a:cs typeface="Calibri Light"/>
              </a:rPr>
              <a:t> date, </a:t>
            </a:r>
            <a:r>
              <a:rPr lang="en-US" sz="2000" dirty="0" err="1">
                <a:cs typeface="Calibri Light"/>
              </a:rPr>
              <a:t>Loan_Type</a:t>
            </a:r>
            <a:r>
              <a:rPr lang="en-US" sz="2000" dirty="0">
                <a:cs typeface="Calibri Light"/>
              </a:rPr>
              <a:t> varchar2(20)) ;</a:t>
            </a:r>
          </a:p>
        </p:txBody>
      </p:sp>
      <p:pic>
        <p:nvPicPr>
          <p:cNvPr id="4" name="Picture 4" descr="Table&#10;&#10;Description automatically generated">
            <a:extLst>
              <a:ext uri="{FF2B5EF4-FFF2-40B4-BE49-F238E27FC236}">
                <a16:creationId xmlns:a16="http://schemas.microsoft.com/office/drawing/2014/main" id="{A7CB2E67-31D6-4D35-A47C-BD342C00BA1D}"/>
              </a:ext>
            </a:extLst>
          </p:cNvPr>
          <p:cNvPicPr>
            <a:picLocks noGrp="1" noChangeAspect="1"/>
          </p:cNvPicPr>
          <p:nvPr>
            <p:ph idx="1"/>
          </p:nvPr>
        </p:nvPicPr>
        <p:blipFill>
          <a:blip r:embed="rId2"/>
          <a:stretch>
            <a:fillRect/>
          </a:stretch>
        </p:blipFill>
        <p:spPr>
          <a:xfrm>
            <a:off x="1195975" y="2088074"/>
            <a:ext cx="4914900" cy="3638550"/>
          </a:xfrm>
        </p:spPr>
      </p:pic>
      <p:pic>
        <p:nvPicPr>
          <p:cNvPr id="5" name="Picture 5" descr="Table&#10;&#10;Description automatically generated">
            <a:extLst>
              <a:ext uri="{FF2B5EF4-FFF2-40B4-BE49-F238E27FC236}">
                <a16:creationId xmlns:a16="http://schemas.microsoft.com/office/drawing/2014/main" id="{9933E381-AFAF-4DA5-B6FC-C8078B65CBD0}"/>
              </a:ext>
            </a:extLst>
          </p:cNvPr>
          <p:cNvPicPr>
            <a:picLocks noChangeAspect="1"/>
          </p:cNvPicPr>
          <p:nvPr/>
        </p:nvPicPr>
        <p:blipFill>
          <a:blip r:embed="rId3"/>
          <a:stretch>
            <a:fillRect/>
          </a:stretch>
        </p:blipFill>
        <p:spPr>
          <a:xfrm>
            <a:off x="6783888" y="2083104"/>
            <a:ext cx="3749457" cy="3652120"/>
          </a:xfrm>
          <a:prstGeom prst="rect">
            <a:avLst/>
          </a:prstGeom>
        </p:spPr>
      </p:pic>
    </p:spTree>
    <p:extLst>
      <p:ext uri="{BB962C8B-B14F-4D97-AF65-F5344CB8AC3E}">
        <p14:creationId xmlns:p14="http://schemas.microsoft.com/office/powerpoint/2010/main" val="356810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FF73-0DAC-483C-A4AB-C981D97C4491}"/>
              </a:ext>
            </a:extLst>
          </p:cNvPr>
          <p:cNvSpPr>
            <a:spLocks noGrp="1"/>
          </p:cNvSpPr>
          <p:nvPr>
            <p:ph type="title"/>
          </p:nvPr>
        </p:nvSpPr>
        <p:spPr/>
        <p:txBody>
          <a:bodyPr/>
          <a:lstStyle/>
          <a:p>
            <a:r>
              <a:rPr lang="en-US" b="1" dirty="0">
                <a:solidFill>
                  <a:schemeClr val="accent1"/>
                </a:solidFill>
                <a:latin typeface="Bookman Old Style"/>
                <a:cs typeface="Calibri Light"/>
              </a:rPr>
              <a:t>INTRODUCTION</a:t>
            </a:r>
            <a:endParaRPr lang="en-US" b="1" dirty="0">
              <a:solidFill>
                <a:schemeClr val="accent1"/>
              </a:solidFill>
              <a:latin typeface="Bookman Old Style"/>
            </a:endParaRPr>
          </a:p>
        </p:txBody>
      </p:sp>
      <p:sp>
        <p:nvSpPr>
          <p:cNvPr id="3" name="Content Placeholder 2">
            <a:extLst>
              <a:ext uri="{FF2B5EF4-FFF2-40B4-BE49-F238E27FC236}">
                <a16:creationId xmlns:a16="http://schemas.microsoft.com/office/drawing/2014/main" id="{197A890A-4A3D-4229-9EAF-12D44B9B8AD0}"/>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Calibri" panose="020F0502020204030204"/>
              </a:rPr>
              <a:t>            </a:t>
            </a:r>
            <a:endParaRPr lang="en-US" dirty="0"/>
          </a:p>
          <a:p>
            <a:pPr marL="0" indent="0">
              <a:buNone/>
            </a:pPr>
            <a:r>
              <a:rPr lang="en-US" dirty="0">
                <a:latin typeface="Times New Roman"/>
                <a:cs typeface="Calibri" panose="020F0502020204030204"/>
              </a:rPr>
              <a:t>                  "Online Banking System" is a main and important thing in our day-to-day life. In the past review, we made an abstract, Schema diagram, and ER diagram. Creating an interface for online banking involves data needs. In this Review 2, we made a normalized relationship between the tables up to 3.5 normal forms, thus coming up with twenty finalized tables with sample data in it and a sample user interface design that reflects our fair website. </a:t>
            </a:r>
          </a:p>
          <a:p>
            <a:pPr marL="0" indent="0">
              <a:buNone/>
            </a:pPr>
            <a:r>
              <a:rPr lang="en-US" dirty="0">
                <a:latin typeface="Times New Roman"/>
                <a:cs typeface="Calibri" panose="020F0502020204030204"/>
              </a:rPr>
              <a:t>And now, in this review we aim to present a demo after including the connectivity between the front and the </a:t>
            </a:r>
            <a:r>
              <a:rPr lang="en-US">
                <a:latin typeface="Times New Roman"/>
                <a:cs typeface="Calibri" panose="020F0502020204030204"/>
              </a:rPr>
              <a:t>back ends.</a:t>
            </a:r>
            <a:endParaRPr lang="en-US" dirty="0">
              <a:latin typeface="Times New Roman"/>
              <a:cs typeface="Calibri" panose="020F0502020204030204"/>
            </a:endParaRPr>
          </a:p>
          <a:p>
            <a:pPr marL="0" indent="0">
              <a:buNone/>
            </a:pPr>
            <a:endParaRPr lang="en-US" dirty="0"/>
          </a:p>
        </p:txBody>
      </p:sp>
    </p:spTree>
    <p:extLst>
      <p:ext uri="{BB962C8B-B14F-4D97-AF65-F5344CB8AC3E}">
        <p14:creationId xmlns:p14="http://schemas.microsoft.com/office/powerpoint/2010/main" val="262153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5C0C-6F42-41E8-9D1F-48CA1345E449}"/>
              </a:ext>
            </a:extLst>
          </p:cNvPr>
          <p:cNvSpPr>
            <a:spLocks noGrp="1"/>
          </p:cNvSpPr>
          <p:nvPr>
            <p:ph type="title"/>
          </p:nvPr>
        </p:nvSpPr>
        <p:spPr>
          <a:xfrm>
            <a:off x="838200" y="157018"/>
            <a:ext cx="10515600" cy="1570181"/>
          </a:xfrm>
        </p:spPr>
        <p:txBody>
          <a:bodyPr>
            <a:noAutofit/>
          </a:bodyPr>
          <a:lstStyle/>
          <a:p>
            <a:r>
              <a:rPr lang="en-US" sz="2800" dirty="0">
                <a:cs typeface="Calibri Light"/>
              </a:rPr>
              <a:t>CARD_DETAILS AND BILL_PAYMENTS</a:t>
            </a:r>
            <a:br>
              <a:rPr lang="en-US" sz="1800" dirty="0">
                <a:cs typeface="Calibri Light"/>
              </a:rPr>
            </a:br>
            <a:r>
              <a:rPr lang="en-US" sz="1800" dirty="0">
                <a:cs typeface="Calibri Light"/>
              </a:rPr>
              <a:t>Create table CARD_DETAILS (</a:t>
            </a:r>
            <a:r>
              <a:rPr lang="en-US" sz="1800" dirty="0" err="1">
                <a:cs typeface="Calibri Light"/>
              </a:rPr>
              <a:t>CardNumber</a:t>
            </a:r>
            <a:r>
              <a:rPr lang="en-US" sz="1800" dirty="0">
                <a:cs typeface="Calibri Light"/>
              </a:rPr>
              <a:t> varchar(16) PRIMARY KEY, </a:t>
            </a:r>
            <a:r>
              <a:rPr lang="en-US" sz="1800" dirty="0" err="1">
                <a:cs typeface="Calibri Light"/>
              </a:rPr>
              <a:t>CardHolder</a:t>
            </a:r>
            <a:r>
              <a:rPr lang="en-US" sz="1800" dirty="0">
                <a:cs typeface="Calibri Light"/>
              </a:rPr>
              <a:t> varchar2(20), </a:t>
            </a:r>
            <a:r>
              <a:rPr lang="en-US" sz="1800" dirty="0" err="1">
                <a:cs typeface="Calibri Light"/>
              </a:rPr>
              <a:t>CardType</a:t>
            </a:r>
            <a:r>
              <a:rPr lang="en-US" sz="1800" dirty="0">
                <a:cs typeface="Calibri Light"/>
              </a:rPr>
              <a:t> varchar(20), CCV number(3), </a:t>
            </a:r>
            <a:r>
              <a:rPr lang="en-US" sz="1800" dirty="0" err="1">
                <a:cs typeface="Calibri Light"/>
              </a:rPr>
              <a:t>ExpirtDate</a:t>
            </a:r>
            <a:r>
              <a:rPr lang="en-US" sz="1800" dirty="0">
                <a:cs typeface="Calibri Light"/>
              </a:rPr>
              <a:t> date) ;</a:t>
            </a:r>
            <a:br>
              <a:rPr lang="en-US" sz="1800" dirty="0">
                <a:cs typeface="Calibri Light"/>
              </a:rPr>
            </a:br>
            <a:r>
              <a:rPr lang="en-US" sz="1800" dirty="0">
                <a:cs typeface="Calibri Light"/>
              </a:rPr>
              <a:t>Create table BILL_PAYMENTS (</a:t>
            </a:r>
            <a:r>
              <a:rPr lang="en-US" sz="1800" dirty="0" err="1">
                <a:cs typeface="Calibri Light"/>
              </a:rPr>
              <a:t>BillPayment_no</a:t>
            </a:r>
            <a:r>
              <a:rPr lang="en-US" sz="1800" dirty="0">
                <a:cs typeface="Calibri Light"/>
              </a:rPr>
              <a:t> varchar(20) PRIMARY KEY, </a:t>
            </a:r>
            <a:r>
              <a:rPr lang="en-US" sz="1800" dirty="0" err="1">
                <a:cs typeface="Calibri Light"/>
              </a:rPr>
              <a:t>PaymentType</a:t>
            </a:r>
            <a:r>
              <a:rPr lang="en-US" sz="1800" dirty="0">
                <a:cs typeface="Calibri Light"/>
              </a:rPr>
              <a:t> varchar(30),</a:t>
            </a:r>
            <a:r>
              <a:rPr lang="en-US" sz="1800" dirty="0" err="1">
                <a:cs typeface="Calibri Light"/>
              </a:rPr>
              <a:t>PaymentConfirmation</a:t>
            </a:r>
            <a:r>
              <a:rPr lang="en-US" sz="1800" dirty="0">
                <a:cs typeface="Calibri Light"/>
              </a:rPr>
              <a:t> varchar(15), </a:t>
            </a:r>
            <a:r>
              <a:rPr lang="en-US" sz="1800" dirty="0" err="1">
                <a:cs typeface="Calibri Light"/>
              </a:rPr>
              <a:t>PaymentAmount</a:t>
            </a:r>
            <a:r>
              <a:rPr lang="en-US" sz="1800" dirty="0">
                <a:cs typeface="Calibri Light"/>
              </a:rPr>
              <a:t> float); </a:t>
            </a:r>
          </a:p>
        </p:txBody>
      </p:sp>
      <p:pic>
        <p:nvPicPr>
          <p:cNvPr id="4" name="Picture 4" descr="Table&#10;&#10;Description automatically generated">
            <a:extLst>
              <a:ext uri="{FF2B5EF4-FFF2-40B4-BE49-F238E27FC236}">
                <a16:creationId xmlns:a16="http://schemas.microsoft.com/office/drawing/2014/main" id="{A5C91E35-3E9B-42D3-8AFC-743A7E4B0A4B}"/>
              </a:ext>
            </a:extLst>
          </p:cNvPr>
          <p:cNvPicPr>
            <a:picLocks noGrp="1" noChangeAspect="1"/>
          </p:cNvPicPr>
          <p:nvPr>
            <p:ph idx="1"/>
          </p:nvPr>
        </p:nvPicPr>
        <p:blipFill>
          <a:blip r:embed="rId2"/>
          <a:stretch>
            <a:fillRect/>
          </a:stretch>
        </p:blipFill>
        <p:spPr>
          <a:xfrm>
            <a:off x="835624" y="1867378"/>
            <a:ext cx="4800532" cy="4351338"/>
          </a:xfrm>
        </p:spPr>
      </p:pic>
      <p:pic>
        <p:nvPicPr>
          <p:cNvPr id="5" name="Picture 5" descr="Table&#10;&#10;Description automatically generated">
            <a:extLst>
              <a:ext uri="{FF2B5EF4-FFF2-40B4-BE49-F238E27FC236}">
                <a16:creationId xmlns:a16="http://schemas.microsoft.com/office/drawing/2014/main" id="{D54FE85A-29F7-498A-8147-E869A579EC34}"/>
              </a:ext>
            </a:extLst>
          </p:cNvPr>
          <p:cNvPicPr>
            <a:picLocks noChangeAspect="1"/>
          </p:cNvPicPr>
          <p:nvPr/>
        </p:nvPicPr>
        <p:blipFill>
          <a:blip r:embed="rId3"/>
          <a:stretch>
            <a:fillRect/>
          </a:stretch>
        </p:blipFill>
        <p:spPr>
          <a:xfrm>
            <a:off x="6029196" y="1865577"/>
            <a:ext cx="5551115" cy="4400325"/>
          </a:xfrm>
          <a:prstGeom prst="rect">
            <a:avLst/>
          </a:prstGeom>
        </p:spPr>
      </p:pic>
    </p:spTree>
    <p:extLst>
      <p:ext uri="{BB962C8B-B14F-4D97-AF65-F5344CB8AC3E}">
        <p14:creationId xmlns:p14="http://schemas.microsoft.com/office/powerpoint/2010/main" val="523785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AE1C-3698-45E3-9FAC-7E6B684F7A0C}"/>
              </a:ext>
            </a:extLst>
          </p:cNvPr>
          <p:cNvSpPr>
            <a:spLocks noGrp="1"/>
          </p:cNvSpPr>
          <p:nvPr>
            <p:ph type="title"/>
          </p:nvPr>
        </p:nvSpPr>
        <p:spPr>
          <a:xfrm>
            <a:off x="838200" y="258618"/>
            <a:ext cx="10515600" cy="1339273"/>
          </a:xfrm>
        </p:spPr>
        <p:txBody>
          <a:bodyPr>
            <a:normAutofit/>
          </a:bodyPr>
          <a:lstStyle/>
          <a:p>
            <a:r>
              <a:rPr lang="en-US" sz="3200" dirty="0">
                <a:cs typeface="Calibri Light"/>
              </a:rPr>
              <a:t>FAILEDTRANSACTIONLOG AND CUS_MOBILE</a:t>
            </a:r>
            <a:br>
              <a:rPr lang="en-US" sz="1800" dirty="0">
                <a:cs typeface="Calibri Light"/>
              </a:rPr>
            </a:br>
            <a:r>
              <a:rPr lang="en-US" sz="1800" dirty="0">
                <a:cs typeface="Calibri Light"/>
              </a:rPr>
              <a:t>Create table </a:t>
            </a:r>
            <a:r>
              <a:rPr lang="en-US" sz="1800" dirty="0" err="1">
                <a:cs typeface="Calibri Light"/>
              </a:rPr>
              <a:t>FailedTransactionLog</a:t>
            </a:r>
            <a:r>
              <a:rPr lang="en-US" sz="1800" dirty="0">
                <a:cs typeface="Calibri Light"/>
              </a:rPr>
              <a:t> (</a:t>
            </a:r>
            <a:r>
              <a:rPr lang="en-US" sz="1800" dirty="0" err="1">
                <a:cs typeface="Calibri Light"/>
              </a:rPr>
              <a:t>FailedTransaction_errorType</a:t>
            </a:r>
            <a:r>
              <a:rPr lang="en-US" sz="1800" dirty="0">
                <a:cs typeface="Calibri Light"/>
              </a:rPr>
              <a:t> varchar(30), </a:t>
            </a:r>
            <a:r>
              <a:rPr lang="en-US" sz="1800" dirty="0" err="1">
                <a:cs typeface="Calibri Light"/>
              </a:rPr>
              <a:t>FailedTransactionID</a:t>
            </a:r>
            <a:r>
              <a:rPr lang="en-US" sz="1800" dirty="0">
                <a:cs typeface="Calibri Light"/>
              </a:rPr>
              <a:t> varchar(15) PRIMARY KEY) ;</a:t>
            </a:r>
            <a:br>
              <a:rPr lang="en-US" sz="1800" dirty="0">
                <a:cs typeface="Calibri Light"/>
              </a:rPr>
            </a:br>
            <a:r>
              <a:rPr lang="en-US" sz="1800" dirty="0">
                <a:cs typeface="Calibri Light"/>
              </a:rPr>
              <a:t>Create table </a:t>
            </a:r>
            <a:r>
              <a:rPr lang="en-US" sz="1800" dirty="0" err="1">
                <a:cs typeface="Calibri Light"/>
              </a:rPr>
              <a:t>Cus_Mobile</a:t>
            </a:r>
            <a:r>
              <a:rPr lang="en-US" sz="1800" dirty="0">
                <a:cs typeface="Calibri Light"/>
              </a:rPr>
              <a:t> (</a:t>
            </a:r>
            <a:r>
              <a:rPr lang="en-US" sz="1800" dirty="0" err="1">
                <a:cs typeface="Calibri Light"/>
              </a:rPr>
              <a:t>Customer_id</a:t>
            </a:r>
            <a:r>
              <a:rPr lang="en-US" sz="1800" dirty="0">
                <a:cs typeface="Calibri Light"/>
              </a:rPr>
              <a:t> int, </a:t>
            </a:r>
            <a:r>
              <a:rPr lang="en-US" sz="1800" dirty="0" err="1">
                <a:cs typeface="Calibri Light"/>
              </a:rPr>
              <a:t>Mobile_no</a:t>
            </a:r>
            <a:r>
              <a:rPr lang="en-US" sz="1800" dirty="0">
                <a:cs typeface="Calibri Light"/>
              </a:rPr>
              <a:t> number(10),PRIMARY KEY (</a:t>
            </a:r>
            <a:r>
              <a:rPr lang="en-US" sz="1800" dirty="0" err="1">
                <a:cs typeface="Calibri Light"/>
              </a:rPr>
              <a:t>Customer_id,Mobile_no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37099ECA-1BD8-457A-A019-AA7766A0A538}"/>
              </a:ext>
            </a:extLst>
          </p:cNvPr>
          <p:cNvPicPr>
            <a:picLocks noGrp="1" noChangeAspect="1"/>
          </p:cNvPicPr>
          <p:nvPr>
            <p:ph idx="1"/>
          </p:nvPr>
        </p:nvPicPr>
        <p:blipFill>
          <a:blip r:embed="rId2"/>
          <a:stretch>
            <a:fillRect/>
          </a:stretch>
        </p:blipFill>
        <p:spPr>
          <a:xfrm>
            <a:off x="1257143" y="2234548"/>
            <a:ext cx="4575001" cy="3692046"/>
          </a:xfrm>
        </p:spPr>
      </p:pic>
      <p:pic>
        <p:nvPicPr>
          <p:cNvPr id="5" name="Picture 5" descr="A picture containing table&#10;&#10;Description automatically generated">
            <a:extLst>
              <a:ext uri="{FF2B5EF4-FFF2-40B4-BE49-F238E27FC236}">
                <a16:creationId xmlns:a16="http://schemas.microsoft.com/office/drawing/2014/main" id="{6311027B-BC31-4B58-9E1C-F475196D9E9D}"/>
              </a:ext>
            </a:extLst>
          </p:cNvPr>
          <p:cNvPicPr>
            <a:picLocks noChangeAspect="1"/>
          </p:cNvPicPr>
          <p:nvPr/>
        </p:nvPicPr>
        <p:blipFill>
          <a:blip r:embed="rId3"/>
          <a:stretch>
            <a:fillRect/>
          </a:stretch>
        </p:blipFill>
        <p:spPr>
          <a:xfrm>
            <a:off x="7038789" y="1668267"/>
            <a:ext cx="4115910" cy="4824608"/>
          </a:xfrm>
          <a:prstGeom prst="rect">
            <a:avLst/>
          </a:prstGeom>
        </p:spPr>
      </p:pic>
    </p:spTree>
    <p:extLst>
      <p:ext uri="{BB962C8B-B14F-4D97-AF65-F5344CB8AC3E}">
        <p14:creationId xmlns:p14="http://schemas.microsoft.com/office/powerpoint/2010/main" val="1241057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636B-EE5B-42A2-A93F-5D1EC003C76C}"/>
              </a:ext>
            </a:extLst>
          </p:cNvPr>
          <p:cNvSpPr>
            <a:spLocks noGrp="1"/>
          </p:cNvSpPr>
          <p:nvPr>
            <p:ph type="title"/>
          </p:nvPr>
        </p:nvSpPr>
        <p:spPr>
          <a:xfrm>
            <a:off x="838200" y="365124"/>
            <a:ext cx="10515600" cy="1509857"/>
          </a:xfrm>
        </p:spPr>
        <p:txBody>
          <a:bodyPr>
            <a:normAutofit fontScale="90000"/>
          </a:bodyPr>
          <a:lstStyle/>
          <a:p>
            <a:r>
              <a:rPr lang="en-US" sz="3200" dirty="0">
                <a:cs typeface="Calibri Light"/>
              </a:rPr>
              <a:t>EMP_NUMBER AND LOAN_CUSTOMER</a:t>
            </a:r>
            <a:br>
              <a:rPr lang="en-US" sz="3200" dirty="0">
                <a:cs typeface="Calibri Light"/>
              </a:rPr>
            </a:br>
            <a:r>
              <a:rPr lang="en-US" sz="2000" dirty="0">
                <a:cs typeface="Calibri Light"/>
              </a:rPr>
              <a:t>Create table </a:t>
            </a:r>
            <a:r>
              <a:rPr lang="en-US" sz="2000" dirty="0" err="1">
                <a:cs typeface="Calibri Light"/>
              </a:rPr>
              <a:t>Emp_Mob</a:t>
            </a:r>
            <a:r>
              <a:rPr lang="en-US" sz="2000" dirty="0">
                <a:cs typeface="Calibri Light"/>
              </a:rPr>
              <a:t>(</a:t>
            </a:r>
            <a:r>
              <a:rPr lang="en-US" sz="2000" dirty="0" err="1">
                <a:cs typeface="Calibri Light"/>
              </a:rPr>
              <a:t>Emp_id</a:t>
            </a:r>
            <a:r>
              <a:rPr lang="en-US" sz="2000" dirty="0">
                <a:cs typeface="Calibri Light"/>
              </a:rPr>
              <a:t> varchar(10), </a:t>
            </a:r>
            <a:r>
              <a:rPr lang="en-US" sz="2000" dirty="0" err="1">
                <a:cs typeface="Calibri Light"/>
              </a:rPr>
              <a:t>Emp_Mobile</a:t>
            </a:r>
            <a:r>
              <a:rPr lang="en-US" sz="2000" dirty="0">
                <a:cs typeface="Calibri Light"/>
              </a:rPr>
              <a:t> number(10),PRIMARY KEY (</a:t>
            </a:r>
            <a:r>
              <a:rPr lang="en-US" sz="2000" dirty="0" err="1">
                <a:cs typeface="Calibri Light"/>
              </a:rPr>
              <a:t>Emp_id</a:t>
            </a:r>
            <a:r>
              <a:rPr lang="en-US" sz="2000" dirty="0">
                <a:cs typeface="Calibri Light"/>
              </a:rPr>
              <a:t>, </a:t>
            </a:r>
            <a:r>
              <a:rPr lang="en-US" sz="2000" dirty="0" err="1">
                <a:cs typeface="Calibri Light"/>
              </a:rPr>
              <a:t>Emp_Mobile</a:t>
            </a:r>
            <a:r>
              <a:rPr lang="en-US" sz="2000" dirty="0">
                <a:cs typeface="Calibri Light"/>
              </a:rPr>
              <a:t>) );</a:t>
            </a:r>
            <a:br>
              <a:rPr lang="en-US" sz="2000" dirty="0">
                <a:cs typeface="Calibri Light"/>
              </a:rPr>
            </a:br>
            <a:r>
              <a:rPr lang="en-US" sz="2000" dirty="0">
                <a:cs typeface="Calibri Light"/>
              </a:rPr>
              <a:t>Create table  </a:t>
            </a:r>
            <a:r>
              <a:rPr lang="en-US" sz="2000" dirty="0" err="1">
                <a:cs typeface="Calibri Light"/>
              </a:rPr>
              <a:t>Loan_num</a:t>
            </a:r>
            <a:r>
              <a:rPr lang="en-US" sz="2000" dirty="0">
                <a:cs typeface="Calibri Light"/>
              </a:rPr>
              <a:t>(</a:t>
            </a:r>
            <a:r>
              <a:rPr lang="en-US" sz="2000" dirty="0" err="1">
                <a:cs typeface="Calibri Light"/>
              </a:rPr>
              <a:t>Customer_id</a:t>
            </a:r>
            <a:r>
              <a:rPr lang="en-US" sz="2000" dirty="0">
                <a:cs typeface="Calibri Light"/>
              </a:rPr>
              <a:t> int, </a:t>
            </a:r>
            <a:r>
              <a:rPr lang="en-US" sz="2000" dirty="0" err="1">
                <a:cs typeface="Calibri Light"/>
              </a:rPr>
              <a:t>LoanNumber</a:t>
            </a:r>
            <a:r>
              <a:rPr lang="en-US" sz="2000" dirty="0">
                <a:cs typeface="Calibri Light"/>
              </a:rPr>
              <a:t> </a:t>
            </a:r>
            <a:r>
              <a:rPr lang="en-US" sz="2000" dirty="0" err="1">
                <a:cs typeface="Calibri Light"/>
              </a:rPr>
              <a:t>int,PRIMARY</a:t>
            </a:r>
            <a:r>
              <a:rPr lang="en-US" sz="2000" dirty="0">
                <a:cs typeface="Calibri Light"/>
              </a:rPr>
              <a:t> KEY (</a:t>
            </a:r>
            <a:r>
              <a:rPr lang="en-US" sz="2000" dirty="0" err="1">
                <a:cs typeface="Calibri Light"/>
              </a:rPr>
              <a:t>Customer_id,LoanNumber</a:t>
            </a:r>
            <a:r>
              <a:rPr lang="en-US" sz="2000" dirty="0">
                <a:cs typeface="Calibri Light"/>
              </a:rPr>
              <a:t>));</a:t>
            </a:r>
          </a:p>
        </p:txBody>
      </p:sp>
      <p:pic>
        <p:nvPicPr>
          <p:cNvPr id="4" name="Picture 4" descr="A picture containing graphical user interface&#10;&#10;Description automatically generated">
            <a:extLst>
              <a:ext uri="{FF2B5EF4-FFF2-40B4-BE49-F238E27FC236}">
                <a16:creationId xmlns:a16="http://schemas.microsoft.com/office/drawing/2014/main" id="{65B42797-353E-4E5C-80FA-E02889AF1452}"/>
              </a:ext>
            </a:extLst>
          </p:cNvPr>
          <p:cNvPicPr>
            <a:picLocks noGrp="1" noChangeAspect="1"/>
          </p:cNvPicPr>
          <p:nvPr>
            <p:ph idx="1"/>
          </p:nvPr>
        </p:nvPicPr>
        <p:blipFill>
          <a:blip r:embed="rId2"/>
          <a:stretch>
            <a:fillRect/>
          </a:stretch>
        </p:blipFill>
        <p:spPr>
          <a:xfrm>
            <a:off x="1487514" y="2073656"/>
            <a:ext cx="3280774" cy="3952222"/>
          </a:xfrm>
        </p:spPr>
      </p:pic>
      <p:pic>
        <p:nvPicPr>
          <p:cNvPr id="5" name="Picture 5" descr="A picture containing table&#10;&#10;Description automatically generated">
            <a:extLst>
              <a:ext uri="{FF2B5EF4-FFF2-40B4-BE49-F238E27FC236}">
                <a16:creationId xmlns:a16="http://schemas.microsoft.com/office/drawing/2014/main" id="{9E8FC323-0A50-4AA9-B347-4412EED679F5}"/>
              </a:ext>
            </a:extLst>
          </p:cNvPr>
          <p:cNvPicPr>
            <a:picLocks noChangeAspect="1"/>
          </p:cNvPicPr>
          <p:nvPr/>
        </p:nvPicPr>
        <p:blipFill>
          <a:blip r:embed="rId3"/>
          <a:stretch>
            <a:fillRect/>
          </a:stretch>
        </p:blipFill>
        <p:spPr>
          <a:xfrm>
            <a:off x="6780676" y="2073656"/>
            <a:ext cx="3282993" cy="3993975"/>
          </a:xfrm>
          <a:prstGeom prst="rect">
            <a:avLst/>
          </a:prstGeom>
        </p:spPr>
      </p:pic>
    </p:spTree>
    <p:extLst>
      <p:ext uri="{BB962C8B-B14F-4D97-AF65-F5344CB8AC3E}">
        <p14:creationId xmlns:p14="http://schemas.microsoft.com/office/powerpoint/2010/main" val="278341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DC39-DB01-434D-9E2F-B5941CC29C30}"/>
              </a:ext>
            </a:extLst>
          </p:cNvPr>
          <p:cNvSpPr>
            <a:spLocks noGrp="1"/>
          </p:cNvSpPr>
          <p:nvPr>
            <p:ph type="title"/>
          </p:nvPr>
        </p:nvSpPr>
        <p:spPr>
          <a:xfrm>
            <a:off x="838200" y="0"/>
            <a:ext cx="10515600" cy="1750230"/>
          </a:xfrm>
        </p:spPr>
        <p:txBody>
          <a:bodyPr>
            <a:noAutofit/>
          </a:bodyPr>
          <a:lstStyle/>
          <a:p>
            <a:r>
              <a:rPr lang="en-US" sz="2800" dirty="0">
                <a:cs typeface="Calibri Light"/>
              </a:rPr>
              <a:t>TRANSACT AND BILL</a:t>
            </a:r>
            <a:br>
              <a:rPr lang="en-US" sz="1800" dirty="0">
                <a:cs typeface="Calibri Light"/>
              </a:rPr>
            </a:br>
            <a:r>
              <a:rPr lang="en-US" sz="1800" dirty="0">
                <a:cs typeface="Calibri Light"/>
              </a:rPr>
              <a:t>Create table Transact (</a:t>
            </a:r>
            <a:r>
              <a:rPr lang="en-US" sz="1800" dirty="0" err="1">
                <a:cs typeface="Calibri Light"/>
              </a:rPr>
              <a:t>AccountID</a:t>
            </a:r>
            <a:r>
              <a:rPr lang="en-US" sz="1800" dirty="0">
                <a:cs typeface="Calibri Light"/>
              </a:rPr>
              <a:t> varchar(20), </a:t>
            </a:r>
            <a:r>
              <a:rPr lang="en-US" sz="1800" dirty="0" err="1">
                <a:cs typeface="Calibri Light"/>
              </a:rPr>
              <a:t>TransactionID</a:t>
            </a:r>
            <a:r>
              <a:rPr lang="en-US" sz="1800" dirty="0">
                <a:cs typeface="Calibri Light"/>
              </a:rPr>
              <a:t> varchar(15), PRIMARY KEY (</a:t>
            </a:r>
            <a:r>
              <a:rPr lang="en-US" sz="1800" dirty="0" err="1">
                <a:cs typeface="Calibri Light"/>
              </a:rPr>
              <a:t>AccountID,TransactionID</a:t>
            </a:r>
            <a:r>
              <a:rPr lang="en-US" sz="1800" dirty="0">
                <a:cs typeface="Calibri Light"/>
              </a:rPr>
              <a:t>));</a:t>
            </a:r>
            <a:br>
              <a:rPr lang="en-US" sz="1800" dirty="0">
                <a:cs typeface="Calibri Light"/>
              </a:rPr>
            </a:br>
            <a:r>
              <a:rPr lang="en-US" sz="1800" dirty="0">
                <a:cs typeface="Calibri Light"/>
              </a:rPr>
              <a:t>Create table Bill (</a:t>
            </a:r>
            <a:r>
              <a:rPr lang="en-US" sz="1800" dirty="0" err="1">
                <a:cs typeface="Calibri Light"/>
              </a:rPr>
              <a:t>AccountID</a:t>
            </a:r>
            <a:r>
              <a:rPr lang="en-US" sz="1800" dirty="0">
                <a:cs typeface="Calibri Light"/>
              </a:rPr>
              <a:t> varchar(20), </a:t>
            </a:r>
            <a:r>
              <a:rPr lang="en-US" sz="1800" dirty="0" err="1">
                <a:cs typeface="Calibri Light"/>
              </a:rPr>
              <a:t>Billpayment_no</a:t>
            </a:r>
            <a:r>
              <a:rPr lang="en-US" sz="1800" dirty="0">
                <a:cs typeface="Calibri Light"/>
              </a:rPr>
              <a:t> varchar(20), PRIMARY KEY (</a:t>
            </a:r>
            <a:r>
              <a:rPr lang="en-US" sz="1800" dirty="0" err="1">
                <a:cs typeface="Calibri Light"/>
              </a:rPr>
              <a:t>AccountID,Billpayment_no</a:t>
            </a:r>
            <a:r>
              <a:rPr lang="en-US" sz="1800" dirty="0">
                <a:cs typeface="Calibri Light"/>
              </a:rPr>
              <a:t>));</a:t>
            </a:r>
          </a:p>
        </p:txBody>
      </p:sp>
      <p:pic>
        <p:nvPicPr>
          <p:cNvPr id="4" name="Picture 4" descr="Table&#10;&#10;Description automatically generated">
            <a:extLst>
              <a:ext uri="{FF2B5EF4-FFF2-40B4-BE49-F238E27FC236}">
                <a16:creationId xmlns:a16="http://schemas.microsoft.com/office/drawing/2014/main" id="{013C8DA1-5A40-46D5-B80C-8DF05413F333}"/>
              </a:ext>
            </a:extLst>
          </p:cNvPr>
          <p:cNvPicPr>
            <a:picLocks noGrp="1" noChangeAspect="1"/>
          </p:cNvPicPr>
          <p:nvPr>
            <p:ph idx="1"/>
          </p:nvPr>
        </p:nvPicPr>
        <p:blipFill>
          <a:blip r:embed="rId2"/>
          <a:stretch>
            <a:fillRect/>
          </a:stretch>
        </p:blipFill>
        <p:spPr>
          <a:xfrm>
            <a:off x="482578" y="1750230"/>
            <a:ext cx="3039947" cy="4904570"/>
          </a:xfrm>
        </p:spPr>
      </p:pic>
      <p:pic>
        <p:nvPicPr>
          <p:cNvPr id="5" name="Picture 5" descr="Table&#10;&#10;Description automatically generated">
            <a:extLst>
              <a:ext uri="{FF2B5EF4-FFF2-40B4-BE49-F238E27FC236}">
                <a16:creationId xmlns:a16="http://schemas.microsoft.com/office/drawing/2014/main" id="{8077A538-D5D2-4ADD-9AB3-E79BB559213B}"/>
              </a:ext>
            </a:extLst>
          </p:cNvPr>
          <p:cNvPicPr>
            <a:picLocks noChangeAspect="1"/>
          </p:cNvPicPr>
          <p:nvPr/>
        </p:nvPicPr>
        <p:blipFill>
          <a:blip r:embed="rId3"/>
          <a:stretch>
            <a:fillRect/>
          </a:stretch>
        </p:blipFill>
        <p:spPr>
          <a:xfrm>
            <a:off x="4117773" y="2132657"/>
            <a:ext cx="3359063" cy="3946761"/>
          </a:xfrm>
          <a:prstGeom prst="rect">
            <a:avLst/>
          </a:prstGeom>
        </p:spPr>
      </p:pic>
      <p:pic>
        <p:nvPicPr>
          <p:cNvPr id="6" name="Picture 6" descr="Table&#10;&#10;Description automatically generated">
            <a:extLst>
              <a:ext uri="{FF2B5EF4-FFF2-40B4-BE49-F238E27FC236}">
                <a16:creationId xmlns:a16="http://schemas.microsoft.com/office/drawing/2014/main" id="{B00FCDE0-F453-4287-A110-87350FE4BDCF}"/>
              </a:ext>
            </a:extLst>
          </p:cNvPr>
          <p:cNvPicPr>
            <a:picLocks noChangeAspect="1"/>
          </p:cNvPicPr>
          <p:nvPr/>
        </p:nvPicPr>
        <p:blipFill>
          <a:blip r:embed="rId4"/>
          <a:stretch>
            <a:fillRect/>
          </a:stretch>
        </p:blipFill>
        <p:spPr>
          <a:xfrm>
            <a:off x="8354443" y="1813774"/>
            <a:ext cx="2748273" cy="4584525"/>
          </a:xfrm>
          <a:prstGeom prst="rect">
            <a:avLst/>
          </a:prstGeom>
        </p:spPr>
      </p:pic>
    </p:spTree>
    <p:extLst>
      <p:ext uri="{BB962C8B-B14F-4D97-AF65-F5344CB8AC3E}">
        <p14:creationId xmlns:p14="http://schemas.microsoft.com/office/powerpoint/2010/main" val="134573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90D8-0FF6-4135-AA75-2897B5B79D85}"/>
              </a:ext>
            </a:extLst>
          </p:cNvPr>
          <p:cNvSpPr>
            <a:spLocks noGrp="1"/>
          </p:cNvSpPr>
          <p:nvPr>
            <p:ph type="title"/>
          </p:nvPr>
        </p:nvSpPr>
        <p:spPr>
          <a:xfrm>
            <a:off x="838200" y="212436"/>
            <a:ext cx="10515600" cy="1560945"/>
          </a:xfrm>
        </p:spPr>
        <p:txBody>
          <a:bodyPr>
            <a:normAutofit/>
          </a:bodyPr>
          <a:lstStyle/>
          <a:p>
            <a:r>
              <a:rPr lang="en-US" sz="3200" dirty="0">
                <a:cs typeface="Calibri Light"/>
              </a:rPr>
              <a:t>STATE_CITY , ZIP AND USERLOGINS</a:t>
            </a:r>
            <a:br>
              <a:rPr lang="en-US" sz="1800" dirty="0">
                <a:cs typeface="Calibri Light"/>
              </a:rPr>
            </a:br>
            <a:r>
              <a:rPr lang="en-US" sz="1800" dirty="0">
                <a:cs typeface="Calibri Light"/>
              </a:rPr>
              <a:t>Create Table </a:t>
            </a:r>
            <a:r>
              <a:rPr lang="en-US" sz="1800" dirty="0" err="1">
                <a:cs typeface="Calibri Light"/>
              </a:rPr>
              <a:t>State_city</a:t>
            </a:r>
            <a:r>
              <a:rPr lang="en-US" sz="1800" dirty="0">
                <a:cs typeface="Calibri Light"/>
              </a:rPr>
              <a:t>(City varchar2(20),State varchar2(20));</a:t>
            </a:r>
            <a:br>
              <a:rPr lang="en-US" sz="1800" dirty="0">
                <a:cs typeface="Calibri Light"/>
              </a:rPr>
            </a:br>
            <a:r>
              <a:rPr lang="en-US" sz="1800" dirty="0">
                <a:cs typeface="Calibri Light"/>
              </a:rPr>
              <a:t>Create table Zip (</a:t>
            </a:r>
            <a:r>
              <a:rPr lang="en-US" sz="1800" dirty="0" err="1">
                <a:cs typeface="Calibri Light"/>
              </a:rPr>
              <a:t>Zip_code</a:t>
            </a:r>
            <a:r>
              <a:rPr lang="en-US" sz="1800" dirty="0">
                <a:cs typeface="Calibri Light"/>
              </a:rPr>
              <a:t> int, City varchar2(20));</a:t>
            </a:r>
            <a:br>
              <a:rPr lang="en-US" sz="1800" dirty="0">
                <a:cs typeface="Calibri Light"/>
              </a:rPr>
            </a:br>
            <a:r>
              <a:rPr lang="en-US" sz="1800" dirty="0">
                <a:cs typeface="Calibri Light"/>
              </a:rPr>
              <a:t>Create Table USERLOGINS (</a:t>
            </a:r>
            <a:r>
              <a:rPr lang="en-US" sz="1800" dirty="0" err="1">
                <a:cs typeface="Calibri Light"/>
              </a:rPr>
              <a:t>UserLoginID</a:t>
            </a:r>
            <a:r>
              <a:rPr lang="en-US" sz="1800" dirty="0">
                <a:cs typeface="Calibri Light"/>
              </a:rPr>
              <a:t> int PRIMARY KEY, </a:t>
            </a:r>
            <a:r>
              <a:rPr lang="en-US" sz="1800" dirty="0" err="1">
                <a:cs typeface="Calibri Light"/>
              </a:rPr>
              <a:t>UserName</a:t>
            </a:r>
            <a:r>
              <a:rPr lang="en-US" sz="1800" dirty="0">
                <a:cs typeface="Calibri Light"/>
              </a:rPr>
              <a:t> varchar(20), password varchar(12));</a:t>
            </a:r>
            <a:br>
              <a:rPr lang="en-US" sz="1800" dirty="0">
                <a:cs typeface="Calibri Light"/>
              </a:rPr>
            </a:br>
            <a:endParaRPr lang="en-US" sz="1800" dirty="0">
              <a:cs typeface="Calibri Light"/>
            </a:endParaRPr>
          </a:p>
        </p:txBody>
      </p:sp>
      <p:pic>
        <p:nvPicPr>
          <p:cNvPr id="4" name="Picture 4" descr="Table&#10;&#10;Description automatically generated">
            <a:extLst>
              <a:ext uri="{FF2B5EF4-FFF2-40B4-BE49-F238E27FC236}">
                <a16:creationId xmlns:a16="http://schemas.microsoft.com/office/drawing/2014/main" id="{456E760D-4206-4788-B6D0-B41070E84369}"/>
              </a:ext>
            </a:extLst>
          </p:cNvPr>
          <p:cNvPicPr>
            <a:picLocks noGrp="1" noChangeAspect="1"/>
          </p:cNvPicPr>
          <p:nvPr>
            <p:ph idx="1"/>
          </p:nvPr>
        </p:nvPicPr>
        <p:blipFill>
          <a:blip r:embed="rId2"/>
          <a:stretch>
            <a:fillRect/>
          </a:stretch>
        </p:blipFill>
        <p:spPr>
          <a:xfrm>
            <a:off x="348614" y="1953179"/>
            <a:ext cx="3333750" cy="4257675"/>
          </a:xfrm>
        </p:spPr>
      </p:pic>
      <p:pic>
        <p:nvPicPr>
          <p:cNvPr id="5" name="Picture 5">
            <a:extLst>
              <a:ext uri="{FF2B5EF4-FFF2-40B4-BE49-F238E27FC236}">
                <a16:creationId xmlns:a16="http://schemas.microsoft.com/office/drawing/2014/main" id="{93DBB077-1B4E-439E-A4F6-AF99666A6BBB}"/>
              </a:ext>
            </a:extLst>
          </p:cNvPr>
          <p:cNvPicPr>
            <a:picLocks noChangeAspect="1"/>
          </p:cNvPicPr>
          <p:nvPr/>
        </p:nvPicPr>
        <p:blipFill>
          <a:blip r:embed="rId3"/>
          <a:stretch>
            <a:fillRect/>
          </a:stretch>
        </p:blipFill>
        <p:spPr>
          <a:xfrm>
            <a:off x="4095062" y="1947243"/>
            <a:ext cx="3620021" cy="4263611"/>
          </a:xfrm>
          <a:prstGeom prst="rect">
            <a:avLst/>
          </a:prstGeom>
        </p:spPr>
      </p:pic>
      <p:pic>
        <p:nvPicPr>
          <p:cNvPr id="6" name="Picture 5">
            <a:extLst>
              <a:ext uri="{FF2B5EF4-FFF2-40B4-BE49-F238E27FC236}">
                <a16:creationId xmlns:a16="http://schemas.microsoft.com/office/drawing/2014/main" id="{42469071-ECC8-4FE7-8203-BF31BA670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127" y="1947243"/>
            <a:ext cx="3445164" cy="4263611"/>
          </a:xfrm>
          <a:prstGeom prst="rect">
            <a:avLst/>
          </a:prstGeom>
        </p:spPr>
      </p:pic>
    </p:spTree>
    <p:extLst>
      <p:ext uri="{BB962C8B-B14F-4D97-AF65-F5344CB8AC3E}">
        <p14:creationId xmlns:p14="http://schemas.microsoft.com/office/powerpoint/2010/main" val="208345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327039" y="3834018"/>
            <a:ext cx="6287827" cy="1361515"/>
          </a:xfrm>
        </p:spPr>
        <p:txBody>
          <a:bodyPr anchor="t">
            <a:normAutofit/>
          </a:bodyPr>
          <a:lstStyle/>
          <a:p>
            <a:r>
              <a:rPr lang="en-US" sz="5800" b="1" i="1" u="sng">
                <a:cs typeface="Calibri Light"/>
              </a:rPr>
              <a:t>USER</a:t>
            </a:r>
            <a:r>
              <a:rPr lang="en-US">
                <a:cs typeface="Calibri Light"/>
              </a:rPr>
              <a:t> </a:t>
            </a:r>
            <a:r>
              <a:rPr lang="en-US" sz="5800" b="1" i="1" u="sng">
                <a:cs typeface="Calibri Light"/>
              </a:rPr>
              <a:t>INTERFACE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932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312E-9DAC-4D77-9F6B-C4E1F7E001FE}"/>
              </a:ext>
            </a:extLst>
          </p:cNvPr>
          <p:cNvSpPr>
            <a:spLocks noGrp="1"/>
          </p:cNvSpPr>
          <p:nvPr>
            <p:ph type="title"/>
          </p:nvPr>
        </p:nvSpPr>
        <p:spPr/>
        <p:txBody>
          <a:bodyPr/>
          <a:lstStyle/>
          <a:p>
            <a:r>
              <a:rPr lang="en-US" dirty="0"/>
              <a:t>SCREEN 1</a:t>
            </a:r>
            <a:endParaRPr lang="en-IN" dirty="0"/>
          </a:p>
        </p:txBody>
      </p:sp>
      <p:pic>
        <p:nvPicPr>
          <p:cNvPr id="4" name="Content Placeholder 3">
            <a:extLst>
              <a:ext uri="{FF2B5EF4-FFF2-40B4-BE49-F238E27FC236}">
                <a16:creationId xmlns:a16="http://schemas.microsoft.com/office/drawing/2014/main" id="{0B50B83D-321A-43D1-B7A9-583522C70566}"/>
              </a:ext>
            </a:extLst>
          </p:cNvPr>
          <p:cNvPicPr>
            <a:picLocks noGrp="1" noChangeAspect="1"/>
          </p:cNvPicPr>
          <p:nvPr>
            <p:ph idx="1"/>
          </p:nvPr>
        </p:nvPicPr>
        <p:blipFill>
          <a:blip r:embed="rId2"/>
          <a:stretch>
            <a:fillRect/>
          </a:stretch>
        </p:blipFill>
        <p:spPr>
          <a:xfrm>
            <a:off x="1187633" y="1357498"/>
            <a:ext cx="9962449" cy="4800803"/>
          </a:xfrm>
          <a:prstGeom prst="rect">
            <a:avLst/>
          </a:prstGeom>
        </p:spPr>
      </p:pic>
    </p:spTree>
    <p:extLst>
      <p:ext uri="{BB962C8B-B14F-4D97-AF65-F5344CB8AC3E}">
        <p14:creationId xmlns:p14="http://schemas.microsoft.com/office/powerpoint/2010/main" val="3373701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A7AB-2E27-48B5-A5F2-35E8EA0E8A29}"/>
              </a:ext>
            </a:extLst>
          </p:cNvPr>
          <p:cNvSpPr>
            <a:spLocks noGrp="1"/>
          </p:cNvSpPr>
          <p:nvPr>
            <p:ph type="title"/>
          </p:nvPr>
        </p:nvSpPr>
        <p:spPr>
          <a:xfrm>
            <a:off x="838200" y="365125"/>
            <a:ext cx="10515600" cy="804195"/>
          </a:xfrm>
        </p:spPr>
        <p:txBody>
          <a:bodyPr>
            <a:normAutofit/>
          </a:bodyPr>
          <a:lstStyle/>
          <a:p>
            <a:r>
              <a:rPr lang="en-US" sz="4000" dirty="0" err="1">
                <a:cs typeface="Calibri Light"/>
              </a:rPr>
              <a:t>HomePage</a:t>
            </a:r>
            <a:endParaRPr lang="en-US" sz="4000" dirty="0">
              <a:cs typeface="Calibri Light"/>
            </a:endParaRPr>
          </a:p>
        </p:txBody>
      </p:sp>
      <p:pic>
        <p:nvPicPr>
          <p:cNvPr id="4" name="Picture 4">
            <a:extLst>
              <a:ext uri="{FF2B5EF4-FFF2-40B4-BE49-F238E27FC236}">
                <a16:creationId xmlns:a16="http://schemas.microsoft.com/office/drawing/2014/main" id="{B3654EFB-D859-41A9-95B6-26AD2BC62EC0}"/>
              </a:ext>
            </a:extLst>
          </p:cNvPr>
          <p:cNvPicPr>
            <a:picLocks noGrp="1" noChangeAspect="1"/>
          </p:cNvPicPr>
          <p:nvPr>
            <p:ph idx="1"/>
          </p:nvPr>
        </p:nvPicPr>
        <p:blipFill>
          <a:blip r:embed="rId2"/>
          <a:stretch>
            <a:fillRect/>
          </a:stretch>
        </p:blipFill>
        <p:spPr>
          <a:xfrm>
            <a:off x="757989" y="1169320"/>
            <a:ext cx="10676021" cy="5006141"/>
          </a:xfrm>
        </p:spPr>
      </p:pic>
    </p:spTree>
    <p:extLst>
      <p:ext uri="{BB962C8B-B14F-4D97-AF65-F5344CB8AC3E}">
        <p14:creationId xmlns:p14="http://schemas.microsoft.com/office/powerpoint/2010/main" val="443288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7C12-661F-44D7-98BC-0A6323F2E0D8}"/>
              </a:ext>
            </a:extLst>
          </p:cNvPr>
          <p:cNvSpPr>
            <a:spLocks noGrp="1"/>
          </p:cNvSpPr>
          <p:nvPr>
            <p:ph type="title"/>
          </p:nvPr>
        </p:nvSpPr>
        <p:spPr>
          <a:xfrm>
            <a:off x="838200" y="365125"/>
            <a:ext cx="10515600" cy="904458"/>
          </a:xfrm>
        </p:spPr>
        <p:txBody>
          <a:bodyPr/>
          <a:lstStyle/>
          <a:p>
            <a:r>
              <a:rPr lang="en-US" dirty="0">
                <a:cs typeface="Calibri Light"/>
              </a:rPr>
              <a:t>Admin Login </a:t>
            </a:r>
            <a:endParaRPr lang="en-US" dirty="0"/>
          </a:p>
        </p:txBody>
      </p:sp>
      <p:pic>
        <p:nvPicPr>
          <p:cNvPr id="7" name="Picture 7">
            <a:extLst>
              <a:ext uri="{FF2B5EF4-FFF2-40B4-BE49-F238E27FC236}">
                <a16:creationId xmlns:a16="http://schemas.microsoft.com/office/drawing/2014/main" id="{EBDEC4EE-BB88-4617-8769-C8F8523F442D}"/>
              </a:ext>
            </a:extLst>
          </p:cNvPr>
          <p:cNvPicPr>
            <a:picLocks noGrp="1" noChangeAspect="1"/>
          </p:cNvPicPr>
          <p:nvPr>
            <p:ph idx="1"/>
          </p:nvPr>
        </p:nvPicPr>
        <p:blipFill>
          <a:blip r:embed="rId2"/>
          <a:stretch>
            <a:fillRect/>
          </a:stretch>
        </p:blipFill>
        <p:spPr>
          <a:xfrm>
            <a:off x="727181" y="1269583"/>
            <a:ext cx="10737637" cy="5023100"/>
          </a:xfrm>
        </p:spPr>
      </p:pic>
    </p:spTree>
    <p:extLst>
      <p:ext uri="{BB962C8B-B14F-4D97-AF65-F5344CB8AC3E}">
        <p14:creationId xmlns:p14="http://schemas.microsoft.com/office/powerpoint/2010/main" val="164908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6ED0-A31D-4941-A81B-463EF8D92447}"/>
              </a:ext>
            </a:extLst>
          </p:cNvPr>
          <p:cNvSpPr>
            <a:spLocks noGrp="1"/>
          </p:cNvSpPr>
          <p:nvPr>
            <p:ph type="title"/>
          </p:nvPr>
        </p:nvSpPr>
        <p:spPr/>
        <p:txBody>
          <a:bodyPr/>
          <a:lstStyle/>
          <a:p>
            <a:r>
              <a:rPr lang="en-US" dirty="0"/>
              <a:t>Admin Details </a:t>
            </a:r>
            <a:r>
              <a:rPr lang="en-US" dirty="0" err="1"/>
              <a:t>Updation</a:t>
            </a:r>
            <a:endParaRPr lang="en-IN" dirty="0"/>
          </a:p>
        </p:txBody>
      </p:sp>
      <p:pic>
        <p:nvPicPr>
          <p:cNvPr id="4" name="Content Placeholder 3">
            <a:extLst>
              <a:ext uri="{FF2B5EF4-FFF2-40B4-BE49-F238E27FC236}">
                <a16:creationId xmlns:a16="http://schemas.microsoft.com/office/drawing/2014/main" id="{F42293B7-2E2B-4FFD-AB77-9BBE0D83E604}"/>
              </a:ext>
            </a:extLst>
          </p:cNvPr>
          <p:cNvPicPr>
            <a:picLocks noGrp="1" noChangeAspect="1"/>
          </p:cNvPicPr>
          <p:nvPr>
            <p:ph idx="1"/>
          </p:nvPr>
        </p:nvPicPr>
        <p:blipFill>
          <a:blip r:embed="rId2"/>
          <a:stretch>
            <a:fillRect/>
          </a:stretch>
        </p:blipFill>
        <p:spPr>
          <a:xfrm>
            <a:off x="1032588" y="1418253"/>
            <a:ext cx="10321212" cy="4832693"/>
          </a:xfrm>
          <a:prstGeom prst="rect">
            <a:avLst/>
          </a:prstGeom>
        </p:spPr>
      </p:pic>
    </p:spTree>
    <p:extLst>
      <p:ext uri="{BB962C8B-B14F-4D97-AF65-F5344CB8AC3E}">
        <p14:creationId xmlns:p14="http://schemas.microsoft.com/office/powerpoint/2010/main" val="370170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63E-333E-4D92-BDD7-0B8F46886A68}"/>
              </a:ext>
            </a:extLst>
          </p:cNvPr>
          <p:cNvSpPr>
            <a:spLocks noGrp="1"/>
          </p:cNvSpPr>
          <p:nvPr>
            <p:ph type="title"/>
          </p:nvPr>
        </p:nvSpPr>
        <p:spPr/>
        <p:txBody>
          <a:bodyPr/>
          <a:lstStyle/>
          <a:p>
            <a:r>
              <a:rPr lang="en-US" b="1" dirty="0">
                <a:solidFill>
                  <a:schemeClr val="accent1"/>
                </a:solidFill>
                <a:latin typeface="Bookman Old Style"/>
                <a:cs typeface="Calibri Light"/>
              </a:rPr>
              <a:t>PROBLEM DEFINITION</a:t>
            </a:r>
            <a:endParaRPr lang="en-IN" dirty="0"/>
          </a:p>
        </p:txBody>
      </p:sp>
      <p:sp>
        <p:nvSpPr>
          <p:cNvPr id="3" name="Content Placeholder 2">
            <a:extLst>
              <a:ext uri="{FF2B5EF4-FFF2-40B4-BE49-F238E27FC236}">
                <a16:creationId xmlns:a16="http://schemas.microsoft.com/office/drawing/2014/main" id="{5CA90F64-B7A4-4350-8154-3A9707A995B1}"/>
              </a:ext>
            </a:extLst>
          </p:cNvPr>
          <p:cNvSpPr>
            <a:spLocks noGrp="1"/>
          </p:cNvSpPr>
          <p:nvPr>
            <p:ph idx="1"/>
          </p:nvPr>
        </p:nvSpPr>
        <p:spPr/>
        <p:txBody>
          <a:bodyPr>
            <a:normAutofit fontScale="92500" lnSpcReduction="10000"/>
          </a:bodyPr>
          <a:lstStyle/>
          <a:p>
            <a:pPr marL="0" indent="0">
              <a:buNone/>
            </a:pPr>
            <a:r>
              <a:rPr lang="en-US" sz="2800" dirty="0">
                <a:ea typeface="+mn-lt"/>
                <a:cs typeface="+mn-lt"/>
              </a:rPr>
              <a:t>With banks being just a few clicks away; online banking allows customers to access their bank accounts from anywhere; 24/7 securely and conveniently. A new age online banking system allows customers to conduct day-to-day money transfers, direct deposits, bill payments to be carried out efficiently with utmost ease and comfort. With the concept of banking turning online, the users can keep a good eye, monitoring all their balance and pending transactions in real-time. In order to deal with the banking tasks online, a database to record all the details is very much needed along with a user interface for both the ends to interact.  </a:t>
            </a:r>
            <a:endParaRPr lang="en-US" sz="2800" dirty="0">
              <a:cs typeface="Calibri"/>
            </a:endParaRPr>
          </a:p>
          <a:p>
            <a:pPr marL="0" indent="0">
              <a:buNone/>
            </a:pPr>
            <a:endParaRPr lang="en-US" sz="2800" dirty="0">
              <a:cs typeface="Calibri"/>
            </a:endParaRPr>
          </a:p>
          <a:p>
            <a:pPr marL="0" indent="0">
              <a:buNone/>
            </a:pPr>
            <a:r>
              <a:rPr lang="en-US" sz="2800" dirty="0">
                <a:cs typeface="Calibri"/>
              </a:rPr>
              <a:t>This platform is designed to serve as a one-stop solution for both the customers and administrators.  </a:t>
            </a:r>
            <a:endParaRPr lang="en-US" sz="2800" dirty="0"/>
          </a:p>
          <a:p>
            <a:pPr marL="0" indent="0">
              <a:buNone/>
            </a:pPr>
            <a:endParaRPr lang="en-IN" dirty="0"/>
          </a:p>
        </p:txBody>
      </p:sp>
    </p:spTree>
    <p:extLst>
      <p:ext uri="{BB962C8B-B14F-4D97-AF65-F5344CB8AC3E}">
        <p14:creationId xmlns:p14="http://schemas.microsoft.com/office/powerpoint/2010/main" val="291385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DC5F-F415-415F-B52B-06342278F82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Registration</a:t>
            </a:r>
          </a:p>
        </p:txBody>
      </p:sp>
      <p:pic>
        <p:nvPicPr>
          <p:cNvPr id="6" name="Picture 5">
            <a:extLst>
              <a:ext uri="{FF2B5EF4-FFF2-40B4-BE49-F238E27FC236}">
                <a16:creationId xmlns:a16="http://schemas.microsoft.com/office/drawing/2014/main" id="{4D695674-4C5A-482E-B4C2-7D168AF13195}"/>
              </a:ext>
            </a:extLst>
          </p:cNvPr>
          <p:cNvPicPr>
            <a:picLocks noChangeAspect="1"/>
          </p:cNvPicPr>
          <p:nvPr/>
        </p:nvPicPr>
        <p:blipFill>
          <a:blip r:embed="rId2"/>
          <a:stretch>
            <a:fillRect/>
          </a:stretch>
        </p:blipFill>
        <p:spPr>
          <a:xfrm>
            <a:off x="566834" y="1223778"/>
            <a:ext cx="11058332" cy="5331914"/>
          </a:xfrm>
          <a:prstGeom prst="rect">
            <a:avLst/>
          </a:prstGeom>
        </p:spPr>
      </p:pic>
    </p:spTree>
    <p:extLst>
      <p:ext uri="{BB962C8B-B14F-4D97-AF65-F5344CB8AC3E}">
        <p14:creationId xmlns:p14="http://schemas.microsoft.com/office/powerpoint/2010/main" val="96022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EAA3-3D54-4FCE-9760-76F63B1F82C6}"/>
              </a:ext>
            </a:extLst>
          </p:cNvPr>
          <p:cNvSpPr>
            <a:spLocks noGrp="1"/>
          </p:cNvSpPr>
          <p:nvPr>
            <p:ph type="title"/>
          </p:nvPr>
        </p:nvSpPr>
        <p:spPr>
          <a:xfrm>
            <a:off x="838200" y="365125"/>
            <a:ext cx="10515600" cy="904458"/>
          </a:xfrm>
        </p:spPr>
        <p:txBody>
          <a:bodyPr/>
          <a:lstStyle/>
          <a:p>
            <a:r>
              <a:rPr lang="en-US" dirty="0">
                <a:cs typeface="Calibri Light"/>
              </a:rPr>
              <a:t>User Login</a:t>
            </a:r>
            <a:endParaRPr lang="en-US" dirty="0"/>
          </a:p>
        </p:txBody>
      </p:sp>
      <p:pic>
        <p:nvPicPr>
          <p:cNvPr id="6" name="Picture 5">
            <a:extLst>
              <a:ext uri="{FF2B5EF4-FFF2-40B4-BE49-F238E27FC236}">
                <a16:creationId xmlns:a16="http://schemas.microsoft.com/office/drawing/2014/main" id="{CFA746C3-97B1-4192-BBE5-885F0B8DD314}"/>
              </a:ext>
            </a:extLst>
          </p:cNvPr>
          <p:cNvPicPr>
            <a:picLocks noChangeAspect="1"/>
          </p:cNvPicPr>
          <p:nvPr/>
        </p:nvPicPr>
        <p:blipFill>
          <a:blip r:embed="rId2"/>
          <a:stretch>
            <a:fillRect/>
          </a:stretch>
        </p:blipFill>
        <p:spPr>
          <a:xfrm>
            <a:off x="795717" y="1362889"/>
            <a:ext cx="10558083" cy="4981927"/>
          </a:xfrm>
          <a:prstGeom prst="rect">
            <a:avLst/>
          </a:prstGeom>
        </p:spPr>
      </p:pic>
    </p:spTree>
    <p:extLst>
      <p:ext uri="{BB962C8B-B14F-4D97-AF65-F5344CB8AC3E}">
        <p14:creationId xmlns:p14="http://schemas.microsoft.com/office/powerpoint/2010/main" val="1777665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EE57-4EEE-4317-9BA8-3D0F1E150284}"/>
              </a:ext>
            </a:extLst>
          </p:cNvPr>
          <p:cNvSpPr>
            <a:spLocks noGrp="1"/>
          </p:cNvSpPr>
          <p:nvPr>
            <p:ph type="title"/>
          </p:nvPr>
        </p:nvSpPr>
        <p:spPr>
          <a:xfrm>
            <a:off x="838200" y="459070"/>
            <a:ext cx="10160696" cy="908029"/>
          </a:xfrm>
        </p:spPr>
        <p:txBody>
          <a:bodyPr/>
          <a:lstStyle/>
          <a:p>
            <a:r>
              <a:rPr lang="en-US" dirty="0">
                <a:cs typeface="Calibri Light"/>
              </a:rPr>
              <a:t>Security Check</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E7CC1968-B5F3-4325-BA41-6656CDBBA2EA}"/>
              </a:ext>
            </a:extLst>
          </p:cNvPr>
          <p:cNvPicPr>
            <a:picLocks noGrp="1" noChangeAspect="1"/>
          </p:cNvPicPr>
          <p:nvPr>
            <p:ph idx="1"/>
          </p:nvPr>
        </p:nvPicPr>
        <p:blipFill>
          <a:blip r:embed="rId2"/>
          <a:stretch>
            <a:fillRect/>
          </a:stretch>
        </p:blipFill>
        <p:spPr>
          <a:xfrm>
            <a:off x="836189" y="1363720"/>
            <a:ext cx="10710120" cy="4932863"/>
          </a:xfrm>
        </p:spPr>
      </p:pic>
    </p:spTree>
    <p:extLst>
      <p:ext uri="{BB962C8B-B14F-4D97-AF65-F5344CB8AC3E}">
        <p14:creationId xmlns:p14="http://schemas.microsoft.com/office/powerpoint/2010/main" val="809129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C73A-A5B6-40EC-8F0E-287329548B67}"/>
              </a:ext>
            </a:extLst>
          </p:cNvPr>
          <p:cNvSpPr>
            <a:spLocks noGrp="1"/>
          </p:cNvSpPr>
          <p:nvPr>
            <p:ph type="title"/>
          </p:nvPr>
        </p:nvSpPr>
        <p:spPr/>
        <p:txBody>
          <a:bodyPr/>
          <a:lstStyle/>
          <a:p>
            <a:r>
              <a:rPr lang="en-US" dirty="0"/>
              <a:t>User Details </a:t>
            </a:r>
            <a:r>
              <a:rPr lang="en-US" dirty="0" err="1"/>
              <a:t>Updation</a:t>
            </a:r>
            <a:endParaRPr lang="en-IN" dirty="0"/>
          </a:p>
        </p:txBody>
      </p:sp>
      <p:pic>
        <p:nvPicPr>
          <p:cNvPr id="4" name="Picture 3">
            <a:extLst>
              <a:ext uri="{FF2B5EF4-FFF2-40B4-BE49-F238E27FC236}">
                <a16:creationId xmlns:a16="http://schemas.microsoft.com/office/drawing/2014/main" id="{BC8C74A2-2DEC-4F19-8958-682B5EAE139A}"/>
              </a:ext>
            </a:extLst>
          </p:cNvPr>
          <p:cNvPicPr>
            <a:picLocks noChangeAspect="1"/>
          </p:cNvPicPr>
          <p:nvPr/>
        </p:nvPicPr>
        <p:blipFill>
          <a:blip r:embed="rId2"/>
          <a:stretch>
            <a:fillRect/>
          </a:stretch>
        </p:blipFill>
        <p:spPr>
          <a:xfrm>
            <a:off x="838200" y="1377355"/>
            <a:ext cx="10793050" cy="5115520"/>
          </a:xfrm>
          <a:prstGeom prst="rect">
            <a:avLst/>
          </a:prstGeom>
        </p:spPr>
      </p:pic>
    </p:spTree>
    <p:extLst>
      <p:ext uri="{BB962C8B-B14F-4D97-AF65-F5344CB8AC3E}">
        <p14:creationId xmlns:p14="http://schemas.microsoft.com/office/powerpoint/2010/main" val="1773100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6FC9-38B1-41A8-9DAA-1639A6873DB9}"/>
              </a:ext>
            </a:extLst>
          </p:cNvPr>
          <p:cNvSpPr>
            <a:spLocks noGrp="1"/>
          </p:cNvSpPr>
          <p:nvPr>
            <p:ph type="title"/>
          </p:nvPr>
        </p:nvSpPr>
        <p:spPr>
          <a:xfrm>
            <a:off x="1259305" y="365125"/>
            <a:ext cx="10094495" cy="774116"/>
          </a:xfrm>
        </p:spPr>
        <p:txBody>
          <a:bodyPr/>
          <a:lstStyle/>
          <a:p>
            <a:r>
              <a:rPr lang="en-US" dirty="0">
                <a:cs typeface="Calibri Light"/>
              </a:rPr>
              <a:t>Sample User </a:t>
            </a:r>
            <a:r>
              <a:rPr lang="en-IN" sz="1800" i="1" dirty="0">
                <a:solidFill>
                  <a:srgbClr val="C00000"/>
                </a:solidFill>
                <a:effectLst/>
                <a:latin typeface="Arial Black" panose="020B0A04020102020204" pitchFamily="34" charset="0"/>
                <a:ea typeface="Calibri" panose="020F0502020204030204" pitchFamily="34" charset="0"/>
                <a:cs typeface="Latha" panose="020B0604020202020204" pitchFamily="34" charset="0"/>
              </a:rPr>
              <a:t>(</a:t>
            </a:r>
            <a:r>
              <a:rPr lang="en-IN" sz="1800" i="1" dirty="0">
                <a:solidFill>
                  <a:srgbClr val="C00000"/>
                </a:solidFill>
                <a:latin typeface="Arial Black" panose="020B0A04020102020204" pitchFamily="34" charset="0"/>
                <a:ea typeface="Calibri" panose="020F0502020204030204" pitchFamily="34" charset="0"/>
                <a:cs typeface="Latha" panose="020B0604020202020204" pitchFamily="34" charset="0"/>
              </a:rPr>
              <a:t>DET</a:t>
            </a:r>
            <a:r>
              <a:rPr lang="en-IN" sz="1800" i="1" dirty="0">
                <a:solidFill>
                  <a:srgbClr val="C00000"/>
                </a:solidFill>
                <a:effectLst/>
                <a:latin typeface="Arial Black" panose="020B0A04020102020204" pitchFamily="34" charset="0"/>
                <a:ea typeface="Calibri" panose="020F0502020204030204" pitchFamily="34" charset="0"/>
                <a:cs typeface="Latha" panose="020B0604020202020204" pitchFamily="34" charset="0"/>
              </a:rPr>
              <a:t>AILS TABLE PRINTED FROM DATABASE)</a:t>
            </a:r>
            <a:endParaRPr lang="en-US" dirty="0"/>
          </a:p>
        </p:txBody>
      </p:sp>
      <p:pic>
        <p:nvPicPr>
          <p:cNvPr id="6" name="Picture 5">
            <a:extLst>
              <a:ext uri="{FF2B5EF4-FFF2-40B4-BE49-F238E27FC236}">
                <a16:creationId xmlns:a16="http://schemas.microsoft.com/office/drawing/2014/main" id="{1E1E25EF-BF3A-4A0D-846B-79320042529F}"/>
              </a:ext>
            </a:extLst>
          </p:cNvPr>
          <p:cNvPicPr>
            <a:picLocks noChangeAspect="1"/>
          </p:cNvPicPr>
          <p:nvPr/>
        </p:nvPicPr>
        <p:blipFill>
          <a:blip r:embed="rId2"/>
          <a:stretch>
            <a:fillRect/>
          </a:stretch>
        </p:blipFill>
        <p:spPr>
          <a:xfrm>
            <a:off x="886406" y="1216294"/>
            <a:ext cx="10571585" cy="4944962"/>
          </a:xfrm>
          <a:prstGeom prst="rect">
            <a:avLst/>
          </a:prstGeom>
        </p:spPr>
      </p:pic>
    </p:spTree>
    <p:extLst>
      <p:ext uri="{BB962C8B-B14F-4D97-AF65-F5344CB8AC3E}">
        <p14:creationId xmlns:p14="http://schemas.microsoft.com/office/powerpoint/2010/main" val="717853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A2A5-0936-4F31-980C-7F113AFC48BF}"/>
              </a:ext>
            </a:extLst>
          </p:cNvPr>
          <p:cNvSpPr>
            <a:spLocks noGrp="1"/>
          </p:cNvSpPr>
          <p:nvPr>
            <p:ph type="title"/>
          </p:nvPr>
        </p:nvSpPr>
        <p:spPr>
          <a:xfrm>
            <a:off x="838199" y="355099"/>
            <a:ext cx="9673390" cy="934537"/>
          </a:xfrm>
        </p:spPr>
        <p:txBody>
          <a:bodyPr/>
          <a:lstStyle/>
          <a:p>
            <a:r>
              <a:rPr lang="en-US" dirty="0">
                <a:cs typeface="Calibri Light"/>
              </a:rPr>
              <a:t>Loan Form</a:t>
            </a:r>
            <a:endParaRPr lang="en-US" dirty="0"/>
          </a:p>
        </p:txBody>
      </p:sp>
      <p:sp>
        <p:nvSpPr>
          <p:cNvPr id="6" name="Content Placeholder 5">
            <a:extLst>
              <a:ext uri="{FF2B5EF4-FFF2-40B4-BE49-F238E27FC236}">
                <a16:creationId xmlns:a16="http://schemas.microsoft.com/office/drawing/2014/main" id="{C86ABD3B-F0EC-4E6A-B3DE-764831E85B70}"/>
              </a:ext>
            </a:extLst>
          </p:cNvPr>
          <p:cNvSpPr>
            <a:spLocks noGrp="1"/>
          </p:cNvSpPr>
          <p:nvPr>
            <p:ph idx="1"/>
          </p:nvPr>
        </p:nvSpPr>
        <p:spPr/>
        <p:txBody>
          <a:bodyPr/>
          <a:lstStyle/>
          <a:p>
            <a:pPr marL="0" indent="0">
              <a:buNone/>
            </a:pPr>
            <a:endParaRPr lang="en-IN" dirty="0"/>
          </a:p>
        </p:txBody>
      </p:sp>
      <p:pic>
        <p:nvPicPr>
          <p:cNvPr id="7" name="Picture 6">
            <a:extLst>
              <a:ext uri="{FF2B5EF4-FFF2-40B4-BE49-F238E27FC236}">
                <a16:creationId xmlns:a16="http://schemas.microsoft.com/office/drawing/2014/main" id="{E47C8AEB-FF4F-4041-99F3-2A887118E335}"/>
              </a:ext>
            </a:extLst>
          </p:cNvPr>
          <p:cNvPicPr>
            <a:picLocks noChangeAspect="1"/>
          </p:cNvPicPr>
          <p:nvPr/>
        </p:nvPicPr>
        <p:blipFill>
          <a:blip r:embed="rId2"/>
          <a:stretch>
            <a:fillRect/>
          </a:stretch>
        </p:blipFill>
        <p:spPr>
          <a:xfrm>
            <a:off x="838199" y="1169236"/>
            <a:ext cx="10800232" cy="5139264"/>
          </a:xfrm>
          <a:prstGeom prst="rect">
            <a:avLst/>
          </a:prstGeom>
        </p:spPr>
      </p:pic>
    </p:spTree>
    <p:extLst>
      <p:ext uri="{BB962C8B-B14F-4D97-AF65-F5344CB8AC3E}">
        <p14:creationId xmlns:p14="http://schemas.microsoft.com/office/powerpoint/2010/main" val="380271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53E2-E836-447D-8416-6A8F1100864D}"/>
              </a:ext>
            </a:extLst>
          </p:cNvPr>
          <p:cNvSpPr>
            <a:spLocks noGrp="1"/>
          </p:cNvSpPr>
          <p:nvPr>
            <p:ph type="title"/>
          </p:nvPr>
        </p:nvSpPr>
        <p:spPr>
          <a:xfrm>
            <a:off x="838200" y="515520"/>
            <a:ext cx="10254916" cy="784142"/>
          </a:xfrm>
        </p:spPr>
        <p:txBody>
          <a:bodyPr/>
          <a:lstStyle/>
          <a:p>
            <a:r>
              <a:rPr lang="en-US" dirty="0">
                <a:cs typeface="Calibri Light"/>
              </a:rPr>
              <a:t>Bill Payment</a:t>
            </a:r>
            <a:endParaRPr lang="en-US" dirty="0"/>
          </a:p>
        </p:txBody>
      </p:sp>
      <p:sp>
        <p:nvSpPr>
          <p:cNvPr id="5" name="Content Placeholder 4">
            <a:extLst>
              <a:ext uri="{FF2B5EF4-FFF2-40B4-BE49-F238E27FC236}">
                <a16:creationId xmlns:a16="http://schemas.microsoft.com/office/drawing/2014/main" id="{C9962DC9-BAB3-4E2A-AA9E-D2581D4EB0E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CE14933-6C49-4A4B-99EE-1C4F142C6F49}"/>
              </a:ext>
            </a:extLst>
          </p:cNvPr>
          <p:cNvPicPr>
            <a:picLocks noChangeAspect="1"/>
          </p:cNvPicPr>
          <p:nvPr/>
        </p:nvPicPr>
        <p:blipFill>
          <a:blip r:embed="rId2"/>
          <a:stretch>
            <a:fillRect/>
          </a:stretch>
        </p:blipFill>
        <p:spPr>
          <a:xfrm>
            <a:off x="581993" y="1299662"/>
            <a:ext cx="11262046" cy="5284153"/>
          </a:xfrm>
          <a:prstGeom prst="rect">
            <a:avLst/>
          </a:prstGeom>
        </p:spPr>
      </p:pic>
    </p:spTree>
    <p:extLst>
      <p:ext uri="{BB962C8B-B14F-4D97-AF65-F5344CB8AC3E}">
        <p14:creationId xmlns:p14="http://schemas.microsoft.com/office/powerpoint/2010/main" val="3046008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3B70-260C-42AD-A5FF-19832BF07568}"/>
              </a:ext>
            </a:extLst>
          </p:cNvPr>
          <p:cNvSpPr>
            <a:spLocks noGrp="1"/>
          </p:cNvSpPr>
          <p:nvPr>
            <p:ph type="title"/>
          </p:nvPr>
        </p:nvSpPr>
        <p:spPr>
          <a:xfrm>
            <a:off x="838199" y="405230"/>
            <a:ext cx="10114548" cy="764090"/>
          </a:xfrm>
        </p:spPr>
        <p:txBody>
          <a:bodyPr/>
          <a:lstStyle/>
          <a:p>
            <a:r>
              <a:rPr lang="en-US" dirty="0">
                <a:cs typeface="Calibri Light"/>
              </a:rPr>
              <a:t>Fund Transfer </a:t>
            </a:r>
            <a:endParaRPr lang="en-US" dirty="0"/>
          </a:p>
        </p:txBody>
      </p:sp>
      <p:sp>
        <p:nvSpPr>
          <p:cNvPr id="5" name="Content Placeholder 4">
            <a:extLst>
              <a:ext uri="{FF2B5EF4-FFF2-40B4-BE49-F238E27FC236}">
                <a16:creationId xmlns:a16="http://schemas.microsoft.com/office/drawing/2014/main" id="{35CBBA6E-A1CC-4DAA-82A6-EF9558B64FF2}"/>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0E6218E0-6ABF-4594-8A6B-40B847DD658E}"/>
              </a:ext>
            </a:extLst>
          </p:cNvPr>
          <p:cNvPicPr>
            <a:picLocks noChangeAspect="1"/>
          </p:cNvPicPr>
          <p:nvPr/>
        </p:nvPicPr>
        <p:blipFill>
          <a:blip r:embed="rId2"/>
          <a:stretch>
            <a:fillRect/>
          </a:stretch>
        </p:blipFill>
        <p:spPr>
          <a:xfrm>
            <a:off x="739612" y="1169319"/>
            <a:ext cx="11110265" cy="5242479"/>
          </a:xfrm>
          <a:prstGeom prst="rect">
            <a:avLst/>
          </a:prstGeom>
        </p:spPr>
      </p:pic>
    </p:spTree>
    <p:extLst>
      <p:ext uri="{BB962C8B-B14F-4D97-AF65-F5344CB8AC3E}">
        <p14:creationId xmlns:p14="http://schemas.microsoft.com/office/powerpoint/2010/main" val="3906295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FE82-5EDB-443E-9B67-ABE88E27E99D}"/>
              </a:ext>
            </a:extLst>
          </p:cNvPr>
          <p:cNvSpPr>
            <a:spLocks noGrp="1"/>
          </p:cNvSpPr>
          <p:nvPr>
            <p:ph type="title"/>
          </p:nvPr>
        </p:nvSpPr>
        <p:spPr/>
        <p:txBody>
          <a:bodyPr/>
          <a:lstStyle/>
          <a:p>
            <a:r>
              <a:rPr lang="en-US" dirty="0"/>
              <a:t>FAQ</a:t>
            </a:r>
            <a:endParaRPr lang="en-IN" dirty="0"/>
          </a:p>
        </p:txBody>
      </p:sp>
      <p:sp>
        <p:nvSpPr>
          <p:cNvPr id="3" name="Content Placeholder 2">
            <a:extLst>
              <a:ext uri="{FF2B5EF4-FFF2-40B4-BE49-F238E27FC236}">
                <a16:creationId xmlns:a16="http://schemas.microsoft.com/office/drawing/2014/main" id="{4905A465-05FD-4B7A-AA0F-C38E8541217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4A4B3A0-8275-4EC0-9912-A213AE484084}"/>
              </a:ext>
            </a:extLst>
          </p:cNvPr>
          <p:cNvPicPr>
            <a:picLocks noChangeAspect="1"/>
          </p:cNvPicPr>
          <p:nvPr/>
        </p:nvPicPr>
        <p:blipFill>
          <a:blip r:embed="rId2"/>
          <a:stretch>
            <a:fillRect/>
          </a:stretch>
        </p:blipFill>
        <p:spPr>
          <a:xfrm>
            <a:off x="590493" y="1429089"/>
            <a:ext cx="11011014" cy="5144410"/>
          </a:xfrm>
          <a:prstGeom prst="rect">
            <a:avLst/>
          </a:prstGeom>
        </p:spPr>
      </p:pic>
    </p:spTree>
    <p:extLst>
      <p:ext uri="{BB962C8B-B14F-4D97-AF65-F5344CB8AC3E}">
        <p14:creationId xmlns:p14="http://schemas.microsoft.com/office/powerpoint/2010/main" val="2507339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91DB-8818-4D7A-9F9A-6A60FBB11694}"/>
              </a:ext>
            </a:extLst>
          </p:cNvPr>
          <p:cNvSpPr>
            <a:spLocks noGrp="1"/>
          </p:cNvSpPr>
          <p:nvPr>
            <p:ph type="title"/>
          </p:nvPr>
        </p:nvSpPr>
        <p:spPr/>
        <p:txBody>
          <a:bodyPr/>
          <a:lstStyle/>
          <a:p>
            <a:r>
              <a:rPr lang="en-US" dirty="0"/>
              <a:t>Customer Care</a:t>
            </a:r>
            <a:endParaRPr lang="en-IN" dirty="0"/>
          </a:p>
        </p:txBody>
      </p:sp>
      <p:sp>
        <p:nvSpPr>
          <p:cNvPr id="3" name="Content Placeholder 2">
            <a:extLst>
              <a:ext uri="{FF2B5EF4-FFF2-40B4-BE49-F238E27FC236}">
                <a16:creationId xmlns:a16="http://schemas.microsoft.com/office/drawing/2014/main" id="{725F2899-16DD-4C63-A828-E26D02C22D5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CF87F1F-2B6D-4E1F-9C29-E545EF19DF7A}"/>
              </a:ext>
            </a:extLst>
          </p:cNvPr>
          <p:cNvPicPr>
            <a:picLocks noChangeAspect="1"/>
          </p:cNvPicPr>
          <p:nvPr/>
        </p:nvPicPr>
        <p:blipFill>
          <a:blip r:embed="rId2"/>
          <a:stretch>
            <a:fillRect/>
          </a:stretch>
        </p:blipFill>
        <p:spPr>
          <a:xfrm>
            <a:off x="763555" y="1526713"/>
            <a:ext cx="10965024" cy="5127783"/>
          </a:xfrm>
          <a:prstGeom prst="rect">
            <a:avLst/>
          </a:prstGeom>
        </p:spPr>
      </p:pic>
    </p:spTree>
    <p:extLst>
      <p:ext uri="{BB962C8B-B14F-4D97-AF65-F5344CB8AC3E}">
        <p14:creationId xmlns:p14="http://schemas.microsoft.com/office/powerpoint/2010/main" val="197176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43FC-273F-4EF9-A19B-73CE3B4036CE}"/>
              </a:ext>
            </a:extLst>
          </p:cNvPr>
          <p:cNvSpPr>
            <a:spLocks noGrp="1"/>
          </p:cNvSpPr>
          <p:nvPr>
            <p:ph type="title"/>
          </p:nvPr>
        </p:nvSpPr>
        <p:spPr/>
        <p:txBody>
          <a:bodyPr/>
          <a:lstStyle/>
          <a:p>
            <a:r>
              <a:rPr lang="en-US" b="1" dirty="0">
                <a:solidFill>
                  <a:schemeClr val="accent1"/>
                </a:solidFill>
                <a:latin typeface="Bookman Old Style"/>
                <a:cs typeface="Calibri Light"/>
              </a:rPr>
              <a:t>AIM</a:t>
            </a:r>
            <a:endParaRPr lang="en-IN" dirty="0"/>
          </a:p>
        </p:txBody>
      </p:sp>
      <p:sp>
        <p:nvSpPr>
          <p:cNvPr id="3" name="Content Placeholder 2">
            <a:extLst>
              <a:ext uri="{FF2B5EF4-FFF2-40B4-BE49-F238E27FC236}">
                <a16:creationId xmlns:a16="http://schemas.microsoft.com/office/drawing/2014/main" id="{E36AD94D-71C6-46FA-9E52-BD1729129865}"/>
              </a:ext>
            </a:extLst>
          </p:cNvPr>
          <p:cNvSpPr>
            <a:spLocks noGrp="1"/>
          </p:cNvSpPr>
          <p:nvPr>
            <p:ph idx="1"/>
          </p:nvPr>
        </p:nvSpPr>
        <p:spPr/>
        <p:txBody>
          <a:bodyPr/>
          <a:lstStyle/>
          <a:p>
            <a:pPr marL="0" indent="0">
              <a:buNone/>
            </a:pPr>
            <a:r>
              <a:rPr lang="en-US" sz="2800" dirty="0">
                <a:ea typeface="+mn-lt"/>
                <a:cs typeface="+mn-lt"/>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endParaRPr lang="en-US" sz="2800" dirty="0"/>
          </a:p>
          <a:p>
            <a:pPr marL="0" indent="0">
              <a:buNone/>
            </a:pPr>
            <a:endParaRPr lang="en-IN" dirty="0"/>
          </a:p>
        </p:txBody>
      </p:sp>
    </p:spTree>
    <p:extLst>
      <p:ext uri="{BB962C8B-B14F-4D97-AF65-F5344CB8AC3E}">
        <p14:creationId xmlns:p14="http://schemas.microsoft.com/office/powerpoint/2010/main" val="424181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E8A7-2783-470D-9D11-294DB47BACE2}"/>
              </a:ext>
            </a:extLst>
          </p:cNvPr>
          <p:cNvSpPr>
            <a:spLocks noGrp="1"/>
          </p:cNvSpPr>
          <p:nvPr>
            <p:ph type="title"/>
          </p:nvPr>
        </p:nvSpPr>
        <p:spPr/>
        <p:txBody>
          <a:bodyPr/>
          <a:lstStyle/>
          <a:p>
            <a:r>
              <a:rPr lang="en-US" dirty="0"/>
              <a:t>About Us</a:t>
            </a:r>
            <a:endParaRPr lang="en-IN" dirty="0"/>
          </a:p>
        </p:txBody>
      </p:sp>
      <p:sp>
        <p:nvSpPr>
          <p:cNvPr id="3" name="Content Placeholder 2">
            <a:extLst>
              <a:ext uri="{FF2B5EF4-FFF2-40B4-BE49-F238E27FC236}">
                <a16:creationId xmlns:a16="http://schemas.microsoft.com/office/drawing/2014/main" id="{EE477A28-CC54-4A1A-A14E-A79F56C9902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3A1989-3453-4CD8-B29A-FCCAB890B01C}"/>
              </a:ext>
            </a:extLst>
          </p:cNvPr>
          <p:cNvPicPr>
            <a:picLocks noChangeAspect="1"/>
          </p:cNvPicPr>
          <p:nvPr/>
        </p:nvPicPr>
        <p:blipFill>
          <a:blip r:embed="rId2"/>
          <a:stretch>
            <a:fillRect/>
          </a:stretch>
        </p:blipFill>
        <p:spPr>
          <a:xfrm>
            <a:off x="694308" y="1293463"/>
            <a:ext cx="10803383" cy="5199412"/>
          </a:xfrm>
          <a:prstGeom prst="rect">
            <a:avLst/>
          </a:prstGeom>
        </p:spPr>
      </p:pic>
    </p:spTree>
    <p:extLst>
      <p:ext uri="{BB962C8B-B14F-4D97-AF65-F5344CB8AC3E}">
        <p14:creationId xmlns:p14="http://schemas.microsoft.com/office/powerpoint/2010/main" val="628525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723A-9473-4FCD-B991-54BA0462646A}"/>
              </a:ext>
            </a:extLst>
          </p:cNvPr>
          <p:cNvSpPr>
            <a:spLocks noGrp="1"/>
          </p:cNvSpPr>
          <p:nvPr>
            <p:ph type="title"/>
          </p:nvPr>
        </p:nvSpPr>
        <p:spPr>
          <a:xfrm>
            <a:off x="838199" y="455362"/>
            <a:ext cx="10144627" cy="974642"/>
          </a:xfrm>
        </p:spPr>
        <p:txBody>
          <a:bodyPr/>
          <a:lstStyle/>
          <a:p>
            <a:r>
              <a:rPr lang="en-US" dirty="0">
                <a:cs typeface="Calibri Light"/>
              </a:rPr>
              <a:t>Feedback Form</a:t>
            </a:r>
            <a:endParaRPr lang="en-US" dirty="0"/>
          </a:p>
        </p:txBody>
      </p:sp>
      <p:pic>
        <p:nvPicPr>
          <p:cNvPr id="6" name="Content Placeholder 5">
            <a:extLst>
              <a:ext uri="{FF2B5EF4-FFF2-40B4-BE49-F238E27FC236}">
                <a16:creationId xmlns:a16="http://schemas.microsoft.com/office/drawing/2014/main" id="{EC0E4EE8-D41C-476C-9BC6-BD0816ADB236}"/>
              </a:ext>
            </a:extLst>
          </p:cNvPr>
          <p:cNvPicPr>
            <a:picLocks noGrp="1" noChangeAspect="1"/>
          </p:cNvPicPr>
          <p:nvPr>
            <p:ph idx="1"/>
          </p:nvPr>
        </p:nvPicPr>
        <p:blipFill>
          <a:blip r:embed="rId2"/>
          <a:stretch>
            <a:fillRect/>
          </a:stretch>
        </p:blipFill>
        <p:spPr>
          <a:xfrm>
            <a:off x="838199" y="1302430"/>
            <a:ext cx="10608632" cy="4955858"/>
          </a:xfrm>
          <a:prstGeom prst="rect">
            <a:avLst/>
          </a:prstGeom>
        </p:spPr>
      </p:pic>
    </p:spTree>
    <p:extLst>
      <p:ext uri="{BB962C8B-B14F-4D97-AF65-F5344CB8AC3E}">
        <p14:creationId xmlns:p14="http://schemas.microsoft.com/office/powerpoint/2010/main" val="409384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287205" y="3927699"/>
            <a:ext cx="6287827" cy="1361515"/>
          </a:xfrm>
        </p:spPr>
        <p:txBody>
          <a:bodyPr anchor="t">
            <a:normAutofit fontScale="90000"/>
          </a:bodyPr>
          <a:lstStyle/>
          <a:p>
            <a:r>
              <a:rPr lang="en-US" sz="6000" b="1" i="1" u="sng" dirty="0">
                <a:cs typeface="Calibri Light"/>
              </a:rPr>
              <a:t>CONECTIVITY</a:t>
            </a:r>
            <a:r>
              <a:rPr lang="en-US" sz="6000" b="1" i="1" dirty="0">
                <a:cs typeface="Calibri Light"/>
              </a:rPr>
              <a:t> </a:t>
            </a:r>
            <a:r>
              <a:rPr lang="en-US" sz="5800" b="1" i="1" dirty="0">
                <a:cs typeface="Calibri Light"/>
              </a:rPr>
              <a:t> (DEMO)</a:t>
            </a:r>
            <a:br>
              <a:rPr lang="en-US" sz="5800" b="1" i="1" dirty="0">
                <a:cs typeface="Calibri Light"/>
              </a:rPr>
            </a:br>
            <a:r>
              <a:rPr lang="en-US" sz="5800" b="1" i="1" dirty="0">
                <a:cs typeface="Calibri Light"/>
              </a:rPr>
              <a:t>       </a:t>
            </a:r>
            <a:r>
              <a:rPr lang="en-US" b="1" i="1" dirty="0">
                <a:solidFill>
                  <a:srgbClr val="C00000"/>
                </a:solidFill>
                <a:cs typeface="Calibri Light"/>
              </a:rPr>
              <a:t>(Frontend and Backend)</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457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903D-E0F3-4DD5-B75C-1ADF3BE8E18C}"/>
              </a:ext>
            </a:extLst>
          </p:cNvPr>
          <p:cNvSpPr>
            <a:spLocks noGrp="1"/>
          </p:cNvSpPr>
          <p:nvPr>
            <p:ph type="title"/>
          </p:nvPr>
        </p:nvSpPr>
        <p:spPr/>
        <p:txBody>
          <a:bodyPr/>
          <a:lstStyle/>
          <a:p>
            <a:r>
              <a:rPr lang="en-US" sz="4000" b="1" dirty="0">
                <a:solidFill>
                  <a:schemeClr val="accent1"/>
                </a:solidFill>
                <a:latin typeface="Times New Roman"/>
                <a:ea typeface="+mn-lt"/>
                <a:cs typeface="+mn-lt"/>
              </a:rPr>
              <a:t>CONCLUSION</a:t>
            </a:r>
          </a:p>
        </p:txBody>
      </p:sp>
      <p:sp>
        <p:nvSpPr>
          <p:cNvPr id="3" name="Content Placeholder 2">
            <a:extLst>
              <a:ext uri="{FF2B5EF4-FFF2-40B4-BE49-F238E27FC236}">
                <a16:creationId xmlns:a16="http://schemas.microsoft.com/office/drawing/2014/main" id="{5976B643-F949-4C06-9001-A6C4DF77B555}"/>
              </a:ext>
            </a:extLst>
          </p:cNvPr>
          <p:cNvSpPr>
            <a:spLocks noGrp="1"/>
          </p:cNvSpPr>
          <p:nvPr>
            <p:ph idx="1"/>
          </p:nvPr>
        </p:nvSpPr>
        <p:spPr/>
        <p:txBody>
          <a:bodyPr vert="horz" lIns="91440" tIns="45720" rIns="91440" bIns="45720" rtlCol="0" anchor="t">
            <a:normAutofit fontScale="47500" lnSpcReduction="20000"/>
          </a:bodyPr>
          <a:lstStyle/>
          <a:p>
            <a:pPr marL="0" indent="0">
              <a:buNone/>
            </a:pPr>
            <a:r>
              <a:rPr lang="en-US" dirty="0">
                <a:cs typeface="Calibri" panose="020F0502020204030204"/>
              </a:rPr>
              <a:t>In order to deal with the banking tasks online, a database to record all the details is very much needed along with a user interface for both the ends to interact.  This platform is designed to serve as a one-stop solution for both the customers and administrators. </a:t>
            </a:r>
          </a:p>
          <a:p>
            <a:pPr marL="0" indent="0">
              <a:buNone/>
            </a:pPr>
            <a:endParaRPr lang="en-US" dirty="0">
              <a:cs typeface="Calibri" panose="020F0502020204030204"/>
            </a:endParaRPr>
          </a:p>
          <a:p>
            <a:pPr marL="0" indent="0">
              <a:buNone/>
            </a:pPr>
            <a:r>
              <a:rPr lang="en-US" dirty="0">
                <a:cs typeface="Calibri" panose="020F0502020204030204"/>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p>
          <a:p>
            <a:pPr marL="0" indent="0">
              <a:buNone/>
            </a:pPr>
            <a:endParaRPr lang="en-US" dirty="0">
              <a:cs typeface="Calibri" panose="020F0502020204030204"/>
            </a:endParaRPr>
          </a:p>
          <a:p>
            <a:pPr marL="0" indent="0">
              <a:buNone/>
            </a:pPr>
            <a:r>
              <a:rPr lang="en-US" dirty="0">
                <a:cs typeface="Calibri" panose="020F0502020204030204"/>
                <a:sym typeface="Wingdings" panose="05000000000000000000" pitchFamily="2" charset="2"/>
              </a:rPr>
              <a:t>    </a:t>
            </a:r>
            <a:r>
              <a:rPr lang="en-US" dirty="0">
                <a:cs typeface="Calibri" panose="020F0502020204030204"/>
              </a:rPr>
              <a:t>Elucidating important features of the project:</a:t>
            </a:r>
          </a:p>
          <a:p>
            <a:pPr marL="0" indent="0">
              <a:buNone/>
            </a:pPr>
            <a:r>
              <a:rPr lang="en-US" dirty="0">
                <a:cs typeface="Calibri" panose="020F0502020204030204"/>
              </a:rPr>
              <a:t>•   Interface creation for Online banking system. </a:t>
            </a:r>
          </a:p>
          <a:p>
            <a:pPr marL="0" indent="0">
              <a:buNone/>
            </a:pPr>
            <a:r>
              <a:rPr lang="en-US" dirty="0">
                <a:cs typeface="Calibri" panose="020F0502020204030204"/>
              </a:rPr>
              <a:t>•   Register/Log-in by customers to access their bank accounts (savings or   current or both) </a:t>
            </a:r>
          </a:p>
          <a:p>
            <a:pPr marL="0" indent="0">
              <a:buNone/>
            </a:pPr>
            <a:r>
              <a:rPr lang="en-US" dirty="0">
                <a:cs typeface="Calibri" panose="020F0502020204030204"/>
              </a:rPr>
              <a:t>•   Maintaining records of deposition, transactions by customers and customer details. </a:t>
            </a:r>
          </a:p>
          <a:p>
            <a:pPr marL="0" indent="0">
              <a:buNone/>
            </a:pPr>
            <a:r>
              <a:rPr lang="en-US" dirty="0">
                <a:cs typeface="Calibri" panose="020F0502020204030204"/>
              </a:rPr>
              <a:t>•    Issuing receipts, OTP(s) and mails for transactions.</a:t>
            </a:r>
          </a:p>
          <a:p>
            <a:pPr marL="0" indent="0">
              <a:buNone/>
            </a:pPr>
            <a:r>
              <a:rPr lang="en-US" dirty="0">
                <a:cs typeface="Calibri" panose="020F0502020204030204"/>
              </a:rPr>
              <a:t>•    Maintaining records of administrators’ details.</a:t>
            </a:r>
          </a:p>
          <a:p>
            <a:pPr marL="0" indent="0">
              <a:buNone/>
            </a:pPr>
            <a:r>
              <a:rPr lang="en-US" dirty="0">
                <a:cs typeface="Calibri" panose="020F0502020204030204"/>
              </a:rPr>
              <a:t>•    Maintaining records of loans availed to customers.</a:t>
            </a:r>
          </a:p>
          <a:p>
            <a:pPr marL="0" indent="0">
              <a:buNone/>
            </a:pPr>
            <a:r>
              <a:rPr lang="en-US" dirty="0">
                <a:cs typeface="Calibri" panose="020F0502020204030204"/>
              </a:rPr>
              <a:t>•    Debit/Credit card services </a:t>
            </a:r>
          </a:p>
          <a:p>
            <a:pPr marL="0" indent="0">
              <a:buNone/>
            </a:pPr>
            <a:r>
              <a:rPr lang="en-US" dirty="0">
                <a:cs typeface="Calibri" panose="020F0502020204030204"/>
              </a:rPr>
              <a:t>•    Maintaining records of bill payments (electricity bills, water bills, municipal bills, credit/debit card bills, etc.) </a:t>
            </a:r>
          </a:p>
          <a:p>
            <a:pPr marL="0" indent="0">
              <a:buNone/>
            </a:pPr>
            <a:r>
              <a:rPr lang="en-US" dirty="0">
                <a:cs typeface="Calibri" panose="020F0502020204030204"/>
              </a:rPr>
              <a:t>•     Report generation</a:t>
            </a:r>
          </a:p>
          <a:p>
            <a:pPr marL="0" indent="0">
              <a:buNone/>
            </a:pPr>
            <a:endParaRPr lang="en-US" dirty="0">
              <a:cs typeface="Calibri" panose="020F0502020204030204"/>
            </a:endParaRPr>
          </a:p>
        </p:txBody>
      </p:sp>
    </p:spTree>
    <p:extLst>
      <p:ext uri="{BB962C8B-B14F-4D97-AF65-F5344CB8AC3E}">
        <p14:creationId xmlns:p14="http://schemas.microsoft.com/office/powerpoint/2010/main" val="3001215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29DBC9-C86D-440F-849D-A05C6A66B842}"/>
              </a:ext>
            </a:extLst>
          </p:cNvPr>
          <p:cNvGraphicFramePr>
            <a:graphicFrameLocks noGrp="1"/>
          </p:cNvGraphicFramePr>
          <p:nvPr>
            <p:ph idx="1"/>
            <p:extLst>
              <p:ext uri="{D42A27DB-BD31-4B8C-83A1-F6EECF244321}">
                <p14:modId xmlns:p14="http://schemas.microsoft.com/office/powerpoint/2010/main" val="2935229257"/>
              </p:ext>
            </p:extLst>
          </p:nvPr>
        </p:nvGraphicFramePr>
        <p:xfrm>
          <a:off x="1387928" y="1763486"/>
          <a:ext cx="9416143" cy="4178157"/>
        </p:xfrm>
        <a:graphic>
          <a:graphicData uri="http://schemas.openxmlformats.org/drawingml/2006/table">
            <a:tbl>
              <a:tblPr firstCol="1" bandRow="1">
                <a:tableStyleId>{C4B1156A-380E-4F78-BDF5-A606A8083BF9}</a:tableStyleId>
              </a:tblPr>
              <a:tblGrid>
                <a:gridCol w="1549489">
                  <a:extLst>
                    <a:ext uri="{9D8B030D-6E8A-4147-A177-3AD203B41FA5}">
                      <a16:colId xmlns:a16="http://schemas.microsoft.com/office/drawing/2014/main" val="1109629974"/>
                    </a:ext>
                  </a:extLst>
                </a:gridCol>
                <a:gridCol w="3933327">
                  <a:extLst>
                    <a:ext uri="{9D8B030D-6E8A-4147-A177-3AD203B41FA5}">
                      <a16:colId xmlns:a16="http://schemas.microsoft.com/office/drawing/2014/main" val="2963926162"/>
                    </a:ext>
                  </a:extLst>
                </a:gridCol>
                <a:gridCol w="3933327">
                  <a:extLst>
                    <a:ext uri="{9D8B030D-6E8A-4147-A177-3AD203B41FA5}">
                      <a16:colId xmlns:a16="http://schemas.microsoft.com/office/drawing/2014/main" val="3504154780"/>
                    </a:ext>
                  </a:extLst>
                </a:gridCol>
              </a:tblGrid>
              <a:tr h="883793">
                <a:tc>
                  <a:txBody>
                    <a:bodyPr/>
                    <a:lstStyle/>
                    <a:p>
                      <a:r>
                        <a:rPr lang="en-US">
                          <a:latin typeface="Times New Roman"/>
                        </a:rPr>
                        <a:t>     S.NO</a:t>
                      </a:r>
                    </a:p>
                  </a:txBody>
                  <a:tcPr anchor="ctr"/>
                </a:tc>
                <a:tc>
                  <a:txBody>
                    <a:bodyPr/>
                    <a:lstStyle/>
                    <a:p>
                      <a:pPr algn="ctr"/>
                      <a:r>
                        <a:rPr lang="en-US" b="1">
                          <a:latin typeface="Times New Roman"/>
                        </a:rPr>
                        <a:t>NAME</a:t>
                      </a:r>
                    </a:p>
                  </a:txBody>
                  <a:tcPr anchor="ctr"/>
                </a:tc>
                <a:tc>
                  <a:txBody>
                    <a:bodyPr/>
                    <a:lstStyle/>
                    <a:p>
                      <a:pPr algn="ctr"/>
                      <a:r>
                        <a:rPr lang="en-US" b="1" dirty="0">
                          <a:latin typeface="Times New Roman"/>
                        </a:rPr>
                        <a:t>ROLL NUMBER</a:t>
                      </a:r>
                    </a:p>
                  </a:txBody>
                  <a:tcPr anchor="ctr"/>
                </a:tc>
                <a:extLst>
                  <a:ext uri="{0D108BD9-81ED-4DB2-BD59-A6C34878D82A}">
                    <a16:rowId xmlns:a16="http://schemas.microsoft.com/office/drawing/2014/main" val="1545454817"/>
                  </a:ext>
                </a:extLst>
              </a:tr>
              <a:tr h="823591">
                <a:tc>
                  <a:txBody>
                    <a:bodyPr/>
                    <a:lstStyle/>
                    <a:p>
                      <a:pPr algn="ctr"/>
                      <a:r>
                        <a:rPr lang="en-US">
                          <a:solidFill>
                            <a:schemeClr val="accent1"/>
                          </a:solidFill>
                          <a:latin typeface="Times New Roman"/>
                        </a:rPr>
                        <a:t>1</a:t>
                      </a:r>
                    </a:p>
                  </a:txBody>
                  <a:tcPr anchor="ctr"/>
                </a:tc>
                <a:tc>
                  <a:txBody>
                    <a:bodyPr/>
                    <a:lstStyle/>
                    <a:p>
                      <a:pPr algn="ctr"/>
                      <a:r>
                        <a:rPr lang="en-US">
                          <a:solidFill>
                            <a:schemeClr val="accent1"/>
                          </a:solidFill>
                          <a:latin typeface="Times New Roman"/>
                        </a:rPr>
                        <a:t>SHARON BIANCA R</a:t>
                      </a:r>
                    </a:p>
                  </a:txBody>
                  <a:tcPr anchor="ctr"/>
                </a:tc>
                <a:tc>
                  <a:txBody>
                    <a:bodyPr/>
                    <a:lstStyle/>
                    <a:p>
                      <a:pPr algn="ctr"/>
                      <a:r>
                        <a:rPr lang="en-US" dirty="0">
                          <a:solidFill>
                            <a:schemeClr val="accent1"/>
                          </a:solidFill>
                          <a:latin typeface="Times New Roman"/>
                        </a:rPr>
                        <a:t>CB.EN.U4CSE20258</a:t>
                      </a:r>
                    </a:p>
                  </a:txBody>
                  <a:tcPr anchor="ctr"/>
                </a:tc>
                <a:extLst>
                  <a:ext uri="{0D108BD9-81ED-4DB2-BD59-A6C34878D82A}">
                    <a16:rowId xmlns:a16="http://schemas.microsoft.com/office/drawing/2014/main" val="1099334820"/>
                  </a:ext>
                </a:extLst>
              </a:tr>
              <a:tr h="823591">
                <a:tc>
                  <a:txBody>
                    <a:bodyPr/>
                    <a:lstStyle/>
                    <a:p>
                      <a:pPr algn="ctr"/>
                      <a:r>
                        <a:rPr lang="en-US">
                          <a:solidFill>
                            <a:schemeClr val="accent1"/>
                          </a:solidFill>
                          <a:latin typeface="Times New Roman"/>
                        </a:rPr>
                        <a:t>2</a:t>
                      </a:r>
                    </a:p>
                  </a:txBody>
                  <a:tcPr anchor="ctr"/>
                </a:tc>
                <a:tc>
                  <a:txBody>
                    <a:bodyPr/>
                    <a:lstStyle/>
                    <a:p>
                      <a:pPr algn="ctr"/>
                      <a:r>
                        <a:rPr lang="en-US">
                          <a:solidFill>
                            <a:schemeClr val="accent1"/>
                          </a:solidFill>
                          <a:latin typeface="Times New Roman"/>
                        </a:rPr>
                        <a:t>TEJASWINI BOYAPATI</a:t>
                      </a:r>
                    </a:p>
                  </a:txBody>
                  <a:tcPr anchor="ctr"/>
                </a:tc>
                <a:tc>
                  <a:txBody>
                    <a:bodyPr/>
                    <a:lstStyle/>
                    <a:p>
                      <a:pPr lvl="0" algn="ctr">
                        <a:buNone/>
                      </a:pPr>
                      <a:r>
                        <a:rPr lang="en-US" sz="1800" b="0" i="0" u="none" strike="noStrike" noProof="0" dirty="0">
                          <a:solidFill>
                            <a:schemeClr val="accent1"/>
                          </a:solidFill>
                          <a:latin typeface="Times New Roman"/>
                        </a:rPr>
                        <a:t>CB.EN.U4CSE20266</a:t>
                      </a:r>
                      <a:endParaRPr lang="en-US" dirty="0">
                        <a:solidFill>
                          <a:schemeClr val="accent1"/>
                        </a:solidFill>
                        <a:latin typeface="Times New Roman"/>
                      </a:endParaRPr>
                    </a:p>
                  </a:txBody>
                  <a:tcPr anchor="ctr"/>
                </a:tc>
                <a:extLst>
                  <a:ext uri="{0D108BD9-81ED-4DB2-BD59-A6C34878D82A}">
                    <a16:rowId xmlns:a16="http://schemas.microsoft.com/office/drawing/2014/main" val="4251212213"/>
                  </a:ext>
                </a:extLst>
              </a:tr>
              <a:tr h="823591">
                <a:tc>
                  <a:txBody>
                    <a:bodyPr/>
                    <a:lstStyle/>
                    <a:p>
                      <a:pPr algn="ctr"/>
                      <a:r>
                        <a:rPr lang="en-US">
                          <a:solidFill>
                            <a:schemeClr val="accent1"/>
                          </a:solidFill>
                          <a:latin typeface="Times New Roman"/>
                        </a:rPr>
                        <a:t>3</a:t>
                      </a:r>
                    </a:p>
                  </a:txBody>
                  <a:tcPr anchor="ctr"/>
                </a:tc>
                <a:tc>
                  <a:txBody>
                    <a:bodyPr/>
                    <a:lstStyle/>
                    <a:p>
                      <a:pPr algn="ctr"/>
                      <a:r>
                        <a:rPr lang="en-US" dirty="0">
                          <a:solidFill>
                            <a:schemeClr val="accent1"/>
                          </a:solidFill>
                          <a:latin typeface="Times New Roman"/>
                        </a:rPr>
                        <a:t>ASHISH YENEPURI</a:t>
                      </a:r>
                    </a:p>
                  </a:txBody>
                  <a:tcPr anchor="ctr"/>
                </a:tc>
                <a:tc>
                  <a:txBody>
                    <a:bodyPr/>
                    <a:lstStyle/>
                    <a:p>
                      <a:pPr lvl="0" algn="ctr">
                        <a:buNone/>
                      </a:pPr>
                      <a:r>
                        <a:rPr lang="en-US" sz="1800" b="0" i="0" u="none" strike="noStrike" noProof="0">
                          <a:solidFill>
                            <a:schemeClr val="accent1"/>
                          </a:solidFill>
                          <a:latin typeface="Times New Roman"/>
                        </a:rPr>
                        <a:t>CB.EN.U4CSE20271</a:t>
                      </a:r>
                      <a:endParaRPr lang="en-US">
                        <a:solidFill>
                          <a:schemeClr val="accent1"/>
                        </a:solidFill>
                        <a:latin typeface="Times New Roman"/>
                      </a:endParaRPr>
                    </a:p>
                  </a:txBody>
                  <a:tcPr anchor="ctr"/>
                </a:tc>
                <a:extLst>
                  <a:ext uri="{0D108BD9-81ED-4DB2-BD59-A6C34878D82A}">
                    <a16:rowId xmlns:a16="http://schemas.microsoft.com/office/drawing/2014/main" val="4052078549"/>
                  </a:ext>
                </a:extLst>
              </a:tr>
              <a:tr h="823591">
                <a:tc>
                  <a:txBody>
                    <a:bodyPr/>
                    <a:lstStyle/>
                    <a:p>
                      <a:pPr algn="ctr"/>
                      <a:r>
                        <a:rPr lang="en-US">
                          <a:solidFill>
                            <a:schemeClr val="accent1"/>
                          </a:solidFill>
                          <a:latin typeface="Times New Roman"/>
                        </a:rPr>
                        <a:t>4</a:t>
                      </a:r>
                    </a:p>
                  </a:txBody>
                  <a:tcPr anchor="ctr"/>
                </a:tc>
                <a:tc>
                  <a:txBody>
                    <a:bodyPr/>
                    <a:lstStyle/>
                    <a:p>
                      <a:pPr algn="ctr"/>
                      <a:r>
                        <a:rPr lang="en-US" dirty="0">
                          <a:solidFill>
                            <a:schemeClr val="accent1"/>
                          </a:solidFill>
                          <a:latin typeface="Times New Roman"/>
                        </a:rPr>
                        <a:t>NITHEESH M</a:t>
                      </a:r>
                    </a:p>
                  </a:txBody>
                  <a:tcPr anchor="ctr"/>
                </a:tc>
                <a:tc>
                  <a:txBody>
                    <a:bodyPr/>
                    <a:lstStyle/>
                    <a:p>
                      <a:pPr lvl="0" algn="ctr">
                        <a:buNone/>
                      </a:pPr>
                      <a:r>
                        <a:rPr lang="en-US" sz="1800" b="0" i="0" u="none" strike="noStrike" noProof="0" dirty="0">
                          <a:solidFill>
                            <a:schemeClr val="accent1"/>
                          </a:solidFill>
                          <a:latin typeface="Times New Roman"/>
                        </a:rPr>
                        <a:t>CB.EN.U4CSE20244</a:t>
                      </a:r>
                      <a:endParaRPr lang="en-US" dirty="0">
                        <a:solidFill>
                          <a:schemeClr val="accent1"/>
                        </a:solidFill>
                        <a:latin typeface="Times New Roman"/>
                      </a:endParaRPr>
                    </a:p>
                  </a:txBody>
                  <a:tcPr anchor="ctr"/>
                </a:tc>
                <a:extLst>
                  <a:ext uri="{0D108BD9-81ED-4DB2-BD59-A6C34878D82A}">
                    <a16:rowId xmlns:a16="http://schemas.microsoft.com/office/drawing/2014/main" val="1585699068"/>
                  </a:ext>
                </a:extLst>
              </a:tr>
            </a:tbl>
          </a:graphicData>
        </a:graphic>
      </p:graphicFrame>
      <p:sp>
        <p:nvSpPr>
          <p:cNvPr id="6" name="TextBox 5">
            <a:extLst>
              <a:ext uri="{FF2B5EF4-FFF2-40B4-BE49-F238E27FC236}">
                <a16:creationId xmlns:a16="http://schemas.microsoft.com/office/drawing/2014/main" id="{E1263719-3E30-4882-91B6-12E1210E216A}"/>
              </a:ext>
            </a:extLst>
          </p:cNvPr>
          <p:cNvSpPr txBox="1"/>
          <p:nvPr/>
        </p:nvSpPr>
        <p:spPr>
          <a:xfrm>
            <a:off x="3857873" y="701014"/>
            <a:ext cx="37427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           TEAM MEMBERS</a:t>
            </a:r>
          </a:p>
        </p:txBody>
      </p:sp>
    </p:spTree>
    <p:extLst>
      <p:ext uri="{BB962C8B-B14F-4D97-AF65-F5344CB8AC3E}">
        <p14:creationId xmlns:p14="http://schemas.microsoft.com/office/powerpoint/2010/main" val="2262560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51A3E3-6DF8-42F4-BB16-5AF6FE93B096}"/>
              </a:ext>
            </a:extLst>
          </p:cNvPr>
          <p:cNvSpPr>
            <a:spLocks noGrp="1"/>
          </p:cNvSpPr>
          <p:nvPr>
            <p:ph idx="1"/>
          </p:nvPr>
        </p:nvSpPr>
        <p:spPr>
          <a:xfrm>
            <a:off x="965200" y="2470248"/>
            <a:ext cx="4048344" cy="3536236"/>
          </a:xfrm>
        </p:spPr>
        <p:txBody>
          <a:bodyPr vert="horz" lIns="91440" tIns="45720" rIns="91440" bIns="45720" rtlCol="0" anchor="t">
            <a:normAutofit/>
          </a:bodyPr>
          <a:lstStyle/>
          <a:p>
            <a:pPr marL="0" indent="0">
              <a:buNone/>
            </a:pPr>
            <a:r>
              <a:rPr lang="en-US" sz="2400" dirty="0">
                <a:cs typeface="Calibri" panose="020F0502020204030204"/>
              </a:rPr>
              <a:t>  </a:t>
            </a:r>
            <a:r>
              <a:rPr lang="en-US" sz="4400" b="1" dirty="0">
                <a:solidFill>
                  <a:srgbClr val="FFFF00"/>
                </a:solidFill>
                <a:latin typeface="Bookman Old Style"/>
                <a:cs typeface="Calibri" panose="020F0502020204030204"/>
              </a:rPr>
              <a:t>THANK YOU</a:t>
            </a:r>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0E7B61C7-1181-4C1C-ABF4-C7265D4A1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63831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AD56-6B55-4900-AE8C-6646BF2723EC}"/>
              </a:ext>
            </a:extLst>
          </p:cNvPr>
          <p:cNvSpPr>
            <a:spLocks noGrp="1"/>
          </p:cNvSpPr>
          <p:nvPr>
            <p:ph type="title"/>
          </p:nvPr>
        </p:nvSpPr>
        <p:spPr/>
        <p:txBody>
          <a:bodyPr/>
          <a:lstStyle/>
          <a:p>
            <a:r>
              <a:rPr lang="en-US" b="1" dirty="0">
                <a:solidFill>
                  <a:schemeClr val="accent1"/>
                </a:solidFill>
                <a:latin typeface="Bookman Old Style"/>
                <a:cs typeface="Calibri Light"/>
              </a:rPr>
              <a:t>FUNCTIONALITIES</a:t>
            </a:r>
            <a:endParaRPr lang="en-IN" dirty="0"/>
          </a:p>
        </p:txBody>
      </p:sp>
      <p:sp>
        <p:nvSpPr>
          <p:cNvPr id="3" name="Content Placeholder 2">
            <a:extLst>
              <a:ext uri="{FF2B5EF4-FFF2-40B4-BE49-F238E27FC236}">
                <a16:creationId xmlns:a16="http://schemas.microsoft.com/office/drawing/2014/main" id="{AF3AA1CB-8B3B-448D-B687-283E82C8BA78}"/>
              </a:ext>
            </a:extLst>
          </p:cNvPr>
          <p:cNvSpPr>
            <a:spLocks noGrp="1"/>
          </p:cNvSpPr>
          <p:nvPr>
            <p:ph idx="1"/>
          </p:nvPr>
        </p:nvSpPr>
        <p:spPr/>
        <p:txBody>
          <a:bodyPr>
            <a:normAutofit fontScale="92500" lnSpcReduction="20000"/>
          </a:bodyPr>
          <a:lstStyle/>
          <a:p>
            <a:r>
              <a:rPr lang="en-US" sz="2800" dirty="0">
                <a:ea typeface="+mn-lt"/>
                <a:cs typeface="+mn-lt"/>
              </a:rPr>
              <a:t>Provides with individual accounts</a:t>
            </a:r>
            <a:r>
              <a:rPr lang="en-US" sz="2800" dirty="0">
                <a:cs typeface="Calibri"/>
              </a:rPr>
              <a:t> (savings or current account or both)</a:t>
            </a:r>
            <a:r>
              <a:rPr lang="en-US" sz="2800" dirty="0">
                <a:ea typeface="+mn-lt"/>
                <a:cs typeface="+mn-lt"/>
              </a:rPr>
              <a:t> to customers in order to preform banking tasks online.</a:t>
            </a:r>
          </a:p>
          <a:p>
            <a:r>
              <a:rPr lang="en-US" sz="2800" dirty="0">
                <a:ea typeface="+mn-lt"/>
                <a:cs typeface="+mn-lt"/>
              </a:rPr>
              <a:t>Provides a registration link for new customers as well as a login link for existing customers to access their accounts.</a:t>
            </a:r>
          </a:p>
          <a:p>
            <a:r>
              <a:rPr lang="en-US" sz="2800" dirty="0">
                <a:ea typeface="+mn-lt"/>
                <a:cs typeface="+mn-lt"/>
              </a:rPr>
              <a:t>Allows customers to deposit money in their accounts.</a:t>
            </a:r>
          </a:p>
          <a:p>
            <a:r>
              <a:rPr lang="en-US" sz="2800" dirty="0">
                <a:ea typeface="+mn-lt"/>
                <a:cs typeface="+mn-lt"/>
              </a:rPr>
              <a:t>Aids customers in transactions.</a:t>
            </a:r>
          </a:p>
          <a:p>
            <a:r>
              <a:rPr lang="en-US" sz="2800" dirty="0">
                <a:ea typeface="+mn-lt"/>
                <a:cs typeface="+mn-lt"/>
              </a:rPr>
              <a:t>Customers are also issued with debit/credit cards.</a:t>
            </a:r>
          </a:p>
          <a:p>
            <a:r>
              <a:rPr lang="en-US" sz="2800" dirty="0">
                <a:ea typeface="+mn-lt"/>
                <a:cs typeface="+mn-lt"/>
              </a:rPr>
              <a:t>If applied, customers are provided with loans.</a:t>
            </a:r>
          </a:p>
          <a:p>
            <a:r>
              <a:rPr lang="en-US" sz="2800" dirty="0">
                <a:ea typeface="+mn-lt"/>
                <a:cs typeface="+mn-lt"/>
              </a:rPr>
              <a:t>Various bill payments can be dealt by the customers. </a:t>
            </a:r>
          </a:p>
          <a:p>
            <a:r>
              <a:rPr lang="en-US" sz="2800" dirty="0">
                <a:cs typeface="Calibri"/>
              </a:rPr>
              <a:t>Facilitates customers to view his/her own account details, account statement and all other details regarding transactions, loans, bill payments.</a:t>
            </a:r>
            <a:endParaRPr lang="en-US" dirty="0"/>
          </a:p>
          <a:p>
            <a:pPr marL="0" indent="0">
              <a:buNone/>
            </a:pPr>
            <a:endParaRPr lang="en-IN" dirty="0"/>
          </a:p>
        </p:txBody>
      </p:sp>
    </p:spTree>
    <p:extLst>
      <p:ext uri="{BB962C8B-B14F-4D97-AF65-F5344CB8AC3E}">
        <p14:creationId xmlns:p14="http://schemas.microsoft.com/office/powerpoint/2010/main" val="74728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C48-C249-448F-889E-1FE548CB8A54}"/>
              </a:ext>
            </a:extLst>
          </p:cNvPr>
          <p:cNvSpPr>
            <a:spLocks noGrp="1"/>
          </p:cNvSpPr>
          <p:nvPr>
            <p:ph type="title"/>
          </p:nvPr>
        </p:nvSpPr>
        <p:spPr/>
        <p:txBody>
          <a:bodyPr/>
          <a:lstStyle/>
          <a:p>
            <a:r>
              <a:rPr lang="en-US" b="1" dirty="0">
                <a:solidFill>
                  <a:schemeClr val="accent1"/>
                </a:solidFill>
                <a:latin typeface="Bookman Old Style"/>
                <a:cs typeface="Calibri Light"/>
              </a:rPr>
              <a:t>MODULES</a:t>
            </a:r>
            <a:endParaRPr lang="en-IN" dirty="0"/>
          </a:p>
        </p:txBody>
      </p:sp>
      <p:sp>
        <p:nvSpPr>
          <p:cNvPr id="3" name="Content Placeholder 2">
            <a:extLst>
              <a:ext uri="{FF2B5EF4-FFF2-40B4-BE49-F238E27FC236}">
                <a16:creationId xmlns:a16="http://schemas.microsoft.com/office/drawing/2014/main" id="{E4A16039-9EC4-4A63-A5B2-00BE9F7F8E67}"/>
              </a:ext>
            </a:extLst>
          </p:cNvPr>
          <p:cNvSpPr>
            <a:spLocks noGrp="1"/>
          </p:cNvSpPr>
          <p:nvPr>
            <p:ph idx="1"/>
          </p:nvPr>
        </p:nvSpPr>
        <p:spPr/>
        <p:txBody>
          <a:bodyPr>
            <a:normAutofit fontScale="85000" lnSpcReduction="20000"/>
          </a:bodyPr>
          <a:lstStyle/>
          <a:p>
            <a:r>
              <a:rPr lang="en-US" sz="2800" dirty="0">
                <a:ea typeface="+mn-lt"/>
                <a:cs typeface="+mn-lt"/>
              </a:rPr>
              <a:t>Interface creation for Online banking system. </a:t>
            </a:r>
          </a:p>
          <a:p>
            <a:r>
              <a:rPr lang="en-US" sz="2800" dirty="0">
                <a:ea typeface="+mn-lt"/>
                <a:cs typeface="+mn-lt"/>
              </a:rPr>
              <a:t> Register/Log-in by customers to access their bank accounts (savings or current or both) </a:t>
            </a:r>
          </a:p>
          <a:p>
            <a:r>
              <a:rPr lang="en-US" sz="2800" dirty="0">
                <a:ea typeface="+mn-lt"/>
                <a:cs typeface="+mn-lt"/>
              </a:rPr>
              <a:t> Maintaining records of deposition, transactions by customers and customer details. </a:t>
            </a:r>
          </a:p>
          <a:p>
            <a:r>
              <a:rPr lang="en-US" sz="2800" dirty="0">
                <a:ea typeface="+mn-lt"/>
                <a:cs typeface="+mn-lt"/>
              </a:rPr>
              <a:t> Issuing receipts, OTP(s) and mails for transactions.</a:t>
            </a:r>
          </a:p>
          <a:p>
            <a:r>
              <a:rPr lang="en-US" sz="2800" dirty="0">
                <a:ea typeface="+mn-lt"/>
                <a:cs typeface="+mn-lt"/>
              </a:rPr>
              <a:t> Maintaining records of administrators’ details.</a:t>
            </a:r>
          </a:p>
          <a:p>
            <a:r>
              <a:rPr lang="en-US" sz="2800" dirty="0">
                <a:ea typeface="+mn-lt"/>
                <a:cs typeface="+mn-lt"/>
              </a:rPr>
              <a:t> Maintaining records of loans availed to customers.</a:t>
            </a:r>
          </a:p>
          <a:p>
            <a:r>
              <a:rPr lang="en-US" sz="2800" dirty="0">
                <a:ea typeface="+mn-lt"/>
                <a:cs typeface="+mn-lt"/>
              </a:rPr>
              <a:t> Debit/Credit card services </a:t>
            </a:r>
          </a:p>
          <a:p>
            <a:r>
              <a:rPr lang="en-US" sz="2800" dirty="0">
                <a:ea typeface="+mn-lt"/>
                <a:cs typeface="+mn-lt"/>
              </a:rPr>
              <a:t>Maintaining records of bill payments (electricity bills, water bills, municipal bills, credit/debit card bills, etc.) </a:t>
            </a:r>
          </a:p>
          <a:p>
            <a:r>
              <a:rPr lang="en-US" sz="2800" dirty="0">
                <a:ea typeface="+mn-lt"/>
                <a:cs typeface="+mn-lt"/>
              </a:rPr>
              <a:t> Report generation</a:t>
            </a:r>
            <a:endParaRPr lang="en-US" sz="2800" dirty="0">
              <a:cs typeface="Calibri"/>
            </a:endParaRPr>
          </a:p>
          <a:p>
            <a:pPr marL="0" indent="0">
              <a:buNone/>
            </a:pPr>
            <a:endParaRPr lang="en-IN" dirty="0"/>
          </a:p>
        </p:txBody>
      </p:sp>
    </p:spTree>
    <p:extLst>
      <p:ext uri="{BB962C8B-B14F-4D97-AF65-F5344CB8AC3E}">
        <p14:creationId xmlns:p14="http://schemas.microsoft.com/office/powerpoint/2010/main" val="595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922107" y="3498981"/>
            <a:ext cx="8166878" cy="1761984"/>
          </a:xfrm>
        </p:spPr>
        <p:txBody>
          <a:bodyPr anchor="t">
            <a:noAutofit/>
          </a:bodyPr>
          <a:lstStyle/>
          <a:p>
            <a:r>
              <a:rPr lang="en-US" sz="5400" b="1" i="1" u="sng" dirty="0">
                <a:latin typeface="Calibri Light"/>
                <a:cs typeface="Calibri Light"/>
              </a:rPr>
              <a:t>SCHEMA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43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864786-8B21-43FE-8964-124B42A02022}"/>
              </a:ext>
            </a:extLst>
          </p:cNvPr>
          <p:cNvSpPr>
            <a:spLocks noGrp="1"/>
          </p:cNvSpPr>
          <p:nvPr>
            <p:ph type="title"/>
          </p:nvPr>
        </p:nvSpPr>
        <p:spPr>
          <a:xfrm>
            <a:off x="1175656" y="359747"/>
            <a:ext cx="9487678" cy="642580"/>
          </a:xfrm>
        </p:spPr>
        <p:txBody>
          <a:bodyPr>
            <a:normAutofit fontScale="90000"/>
          </a:bodyPr>
          <a:lstStyle/>
          <a:p>
            <a:r>
              <a:rPr lang="en-US" dirty="0"/>
              <a:t>                   </a:t>
            </a:r>
            <a:r>
              <a:rPr lang="en-US" sz="4900" b="1" dirty="0">
                <a:solidFill>
                  <a:schemeClr val="accent1"/>
                </a:solidFill>
                <a:latin typeface="Bookman Old Style"/>
                <a:cs typeface="Calibri Light"/>
              </a:rPr>
              <a:t>Schema Diagram</a:t>
            </a:r>
            <a:endParaRPr lang="en-IN" sz="4900" b="1" dirty="0">
              <a:solidFill>
                <a:schemeClr val="accent1"/>
              </a:solidFill>
              <a:latin typeface="Bookman Old Style"/>
              <a:cs typeface="Calibri Light"/>
            </a:endParaRPr>
          </a:p>
        </p:txBody>
      </p:sp>
      <p:pic>
        <p:nvPicPr>
          <p:cNvPr id="4" name="Picture 15" descr="Diagram&#10;&#10;Description automatically generated">
            <a:extLst>
              <a:ext uri="{FF2B5EF4-FFF2-40B4-BE49-F238E27FC236}">
                <a16:creationId xmlns:a16="http://schemas.microsoft.com/office/drawing/2014/main" id="{50F7511D-4DB2-40B9-99E5-9F0E8F5DF0A0}"/>
              </a:ext>
            </a:extLst>
          </p:cNvPr>
          <p:cNvPicPr>
            <a:picLocks noGrp="1" noChangeAspect="1"/>
          </p:cNvPicPr>
          <p:nvPr>
            <p:ph idx="1"/>
          </p:nvPr>
        </p:nvPicPr>
        <p:blipFill>
          <a:blip r:embed="rId2"/>
          <a:stretch>
            <a:fillRect/>
          </a:stretch>
        </p:blipFill>
        <p:spPr>
          <a:xfrm>
            <a:off x="2957804" y="924360"/>
            <a:ext cx="6708709" cy="5864113"/>
          </a:xfrm>
          <a:prstGeom prst="rect">
            <a:avLst/>
          </a:prstGeom>
        </p:spPr>
      </p:pic>
    </p:spTree>
    <p:extLst>
      <p:ext uri="{BB962C8B-B14F-4D97-AF65-F5344CB8AC3E}">
        <p14:creationId xmlns:p14="http://schemas.microsoft.com/office/powerpoint/2010/main" val="18525843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114</TotalTime>
  <Words>2282</Words>
  <Application>Microsoft Office PowerPoint</Application>
  <PresentationFormat>Widescreen</PresentationFormat>
  <Paragraphs>189</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Arial Black</vt:lpstr>
      <vt:lpstr>Bookman Old Style</vt:lpstr>
      <vt:lpstr>Calibri</vt:lpstr>
      <vt:lpstr>Calibri Light</vt:lpstr>
      <vt:lpstr>Times New Roman</vt:lpstr>
      <vt:lpstr>Wingdings</vt:lpstr>
      <vt:lpstr>Office Theme</vt:lpstr>
      <vt:lpstr>REVIEW-03</vt:lpstr>
      <vt:lpstr>CONTENT</vt:lpstr>
      <vt:lpstr>INTRODUCTION</vt:lpstr>
      <vt:lpstr>PROBLEM DEFINITION</vt:lpstr>
      <vt:lpstr>AIM</vt:lpstr>
      <vt:lpstr>FUNCTIONALITIES</vt:lpstr>
      <vt:lpstr>MODULES</vt:lpstr>
      <vt:lpstr>SCHEMA  DIAGRAM</vt:lpstr>
      <vt:lpstr>                   Schema Diagram</vt:lpstr>
      <vt:lpstr>ER DIAGRAM</vt:lpstr>
      <vt:lpstr>                     ER Diagram</vt:lpstr>
      <vt:lpstr>ENHANCED ER DIAGRAM</vt:lpstr>
      <vt:lpstr>              Extended ER Diagram</vt:lpstr>
      <vt:lpstr>NORMALISATION</vt:lpstr>
      <vt:lpstr>PowerPoint Presentation</vt:lpstr>
      <vt:lpstr>     CONT.</vt:lpstr>
      <vt:lpstr>PowerPoint Presentation</vt:lpstr>
      <vt:lpstr>PowerPoint Presentation</vt:lpstr>
      <vt:lpstr>PowerPoint Presentation</vt:lpstr>
      <vt:lpstr>PowerPoint Presentation</vt:lpstr>
      <vt:lpstr>CREATION OF TABLES</vt:lpstr>
      <vt:lpstr> ADMINISTRATOR TABLE  Create TABLE ADMINISTRATOR (Emp_id varchar(10) PRIMARY KEY, Emp_firstName varchar(30), Emp_lastName varchar(30), Emp_Gender char(1), Emp_DOB date, Emp_Designation varchar2(20),Hired_date date, Emp_workingStatus varchar2(20));    </vt:lpstr>
      <vt:lpstr>CUSTOMER TABLE Create Table CUSTOMER (Customer_id int PRIMARY KEY, AccountID varchar(20), UserLoginID int, Customer_firstName varchar(30), Customer_lastName varchar(30), Customer_Gender char(1), DOB date , Customer_Address varchar2(100), Zip_code int, Email_Id varchar(30));</vt:lpstr>
      <vt:lpstr>ACCOUNT_DETAILS Create table ACCOUNT_DETAILS (AccountID varchar(20) PRIMARY KEY, CurrentBalance float, AccountType varchar2(20), AccountStatus varchar2(20), SavingsInterestRate float); </vt:lpstr>
      <vt:lpstr>REGISTRATION Create table REGISTRATION (RegisterID int PRIMARY KEY, UserName varchar(20), UserLoginID int, Password varchar(12), Email_Id varchar(30), Mobile_no1 number(10));</vt:lpstr>
      <vt:lpstr>SECURITY QUESTION AND ANSWER Create Table SECURITY_ANSS (UserLoginID int PRIMARY KEY, Security_QuestID varchar(3), Security_Ans varchar(20)); Create Table SECURITY_QUEST (Security_QuestID varchar(3) PRIMARY KEY, Security_Questions varchar(50));</vt:lpstr>
      <vt:lpstr>TRANSACTION Create table TRANSACTION (TransactionID varchar(15) PRIMARY KEY, TransactionDate date, TransactionTime timestamp, TransactionType varchar2(20), TransactionAmount float, NewBalance float, WithdrawalCount int, DepositCount int, OldBalance float);</vt:lpstr>
      <vt:lpstr>CONDT....</vt:lpstr>
      <vt:lpstr>LOANTYPE AND LOAN_DETAILS Create table LOANTYPE (Loan_Type varchar2(20) PRIMARY KEY, InterestRate float); Create table LOAN_DETAILS (LoanNumber int PRIMARY KEY, LoanAmount float, LoanApprovalDate date, Loan_Type varchar2(20)) ;</vt:lpstr>
      <vt:lpstr>CARD_DETAILS AND BILL_PAYMENTS Create table CARD_DETAILS (CardNumber varchar(16) PRIMARY KEY, CardHolder varchar2(20), CardType varchar(20), CCV number(3), ExpirtDate date) ; Create table BILL_PAYMENTS (BillPayment_no varchar(20) PRIMARY KEY, PaymentType varchar(30),PaymentConfirmation varchar(15), PaymentAmount float); </vt:lpstr>
      <vt:lpstr>FAILEDTRANSACTIONLOG AND CUS_MOBILE Create table FailedTransactionLog (FailedTransaction_errorType varchar(30), FailedTransactionID varchar(15) PRIMARY KEY) ; Create table Cus_Mobile (Customer_id int, Mobile_no number(10),PRIMARY KEY (Customer_id,Mobile_no));</vt:lpstr>
      <vt:lpstr>EMP_NUMBER AND LOAN_CUSTOMER Create table Emp_Mob(Emp_id varchar(10), Emp_Mobile number(10),PRIMARY KEY (Emp_id, Emp_Mobile) ); Create table  Loan_num(Customer_id int, LoanNumber int,PRIMARY KEY (Customer_id,LoanNumber));</vt:lpstr>
      <vt:lpstr>TRANSACT AND BILL Create table Transact (AccountID varchar(20), TransactionID varchar(15), PRIMARY KEY (AccountID,TransactionID)); Create table Bill (AccountID varchar(20), Billpayment_no varchar(20), PRIMARY KEY (AccountID,Billpayment_no));</vt:lpstr>
      <vt:lpstr>STATE_CITY , ZIP AND USERLOGINS Create Table State_city(City varchar2(20),State varchar2(20)); Create table Zip (Zip_code int, City varchar2(20)); Create Table USERLOGINS (UserLoginID int PRIMARY KEY, UserName varchar(20), password varchar(12)); </vt:lpstr>
      <vt:lpstr>USER INTERFACE</vt:lpstr>
      <vt:lpstr>SCREEN 1</vt:lpstr>
      <vt:lpstr>HomePage</vt:lpstr>
      <vt:lpstr>Admin Login </vt:lpstr>
      <vt:lpstr>Admin Details Updation</vt:lpstr>
      <vt:lpstr>Registration</vt:lpstr>
      <vt:lpstr>User Login</vt:lpstr>
      <vt:lpstr>Security Check</vt:lpstr>
      <vt:lpstr>User Details Updation</vt:lpstr>
      <vt:lpstr>Sample User (DETAILS TABLE PRINTED FROM DATABASE)</vt:lpstr>
      <vt:lpstr>Loan Form</vt:lpstr>
      <vt:lpstr>Bill Payment</vt:lpstr>
      <vt:lpstr>Fund Transfer </vt:lpstr>
      <vt:lpstr>FAQ</vt:lpstr>
      <vt:lpstr>Customer Care</vt:lpstr>
      <vt:lpstr>About Us</vt:lpstr>
      <vt:lpstr>Feedback Form</vt:lpstr>
      <vt:lpstr>CONECTIVITY  (DEMO)        (Frontend and Backend)</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teju 3663</cp:lastModifiedBy>
  <cp:revision>377</cp:revision>
  <dcterms:created xsi:type="dcterms:W3CDTF">2021-12-21T14:09:30Z</dcterms:created>
  <dcterms:modified xsi:type="dcterms:W3CDTF">2022-01-12T08:04:03Z</dcterms:modified>
</cp:coreProperties>
</file>